
<file path=[Content_Types].xml><?xml version="1.0" encoding="utf-8"?>
<Types xmlns="http://schemas.openxmlformats.org/package/2006/content-types">
  <Default Extension="jpeg" ContentType="image/jpeg"/>
  <Default Extension="jpg" ContentType="image/pn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7" r:id="rId2"/>
    <p:sldId id="761" r:id="rId3"/>
    <p:sldId id="799" r:id="rId4"/>
    <p:sldId id="844" r:id="rId5"/>
    <p:sldId id="877" r:id="rId6"/>
    <p:sldId id="1086" r:id="rId7"/>
    <p:sldId id="1149" r:id="rId8"/>
    <p:sldId id="863" r:id="rId9"/>
    <p:sldId id="1088" r:id="rId10"/>
    <p:sldId id="1089" r:id="rId11"/>
    <p:sldId id="1090" r:id="rId12"/>
    <p:sldId id="869" r:id="rId13"/>
    <p:sldId id="621" r:id="rId14"/>
    <p:sldId id="682" r:id="rId15"/>
    <p:sldId id="681" r:id="rId16"/>
    <p:sldId id="683" r:id="rId17"/>
    <p:sldId id="1118" r:id="rId18"/>
    <p:sldId id="1164" r:id="rId19"/>
    <p:sldId id="1159" r:id="rId20"/>
    <p:sldId id="1165" r:id="rId21"/>
    <p:sldId id="1169" r:id="rId22"/>
    <p:sldId id="1160" r:id="rId23"/>
    <p:sldId id="1161" r:id="rId24"/>
    <p:sldId id="1097" r:id="rId25"/>
    <p:sldId id="1096" r:id="rId26"/>
    <p:sldId id="1135" r:id="rId27"/>
    <p:sldId id="1136" r:id="rId28"/>
    <p:sldId id="1166" r:id="rId29"/>
    <p:sldId id="1167" r:id="rId30"/>
    <p:sldId id="1098" r:id="rId31"/>
    <p:sldId id="1151" r:id="rId32"/>
    <p:sldId id="1099" r:id="rId33"/>
    <p:sldId id="1162" r:id="rId34"/>
    <p:sldId id="1139" r:id="rId35"/>
    <p:sldId id="1145" r:id="rId36"/>
    <p:sldId id="1148" r:id="rId37"/>
    <p:sldId id="1168" r:id="rId38"/>
    <p:sldId id="793" r:id="rId39"/>
    <p:sldId id="1155" r:id="rId40"/>
    <p:sldId id="1154" r:id="rId41"/>
    <p:sldId id="1153" r:id="rId42"/>
    <p:sldId id="1157" r:id="rId43"/>
    <p:sldId id="1152" r:id="rId44"/>
    <p:sldId id="1163" r:id="rId45"/>
    <p:sldId id="772" r:id="rId46"/>
    <p:sldId id="798" r:id="rId47"/>
    <p:sldId id="684" r:id="rId4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00"/>
    <p:restoredTop sz="87121"/>
  </p:normalViewPr>
  <p:slideViewPr>
    <p:cSldViewPr>
      <p:cViewPr varScale="1">
        <p:scale>
          <a:sx n="64" d="100"/>
          <a:sy n="64" d="100"/>
        </p:scale>
        <p:origin x="1915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5/16/2020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5796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youtube.com/watch?v=MSqwbee3SaY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youtube.com/watch?v=S__ykXK6g4Y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youtube.com/watch?v=J9sSYM4EP94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da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d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53583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6500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7E827-2409-C042-8B64-4B2E3752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  </a:t>
            </a:r>
            <a:r>
              <a:rPr lang="ko-KR" altLang="en-US" dirty="0"/>
              <a:t>대화 듣기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03BE387-EB96-F749-880E-EFD3C7FB823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12F27EBF-0B52-2B40-B51B-D69C9875B0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4644"/>
            <a:ext cx="8229600" cy="5150660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C9DD86C2-3A15-AE4C-AA61-3F17E5CC3B2A}"/>
              </a:ext>
            </a:extLst>
          </p:cNvPr>
          <p:cNvSpPr/>
          <p:nvPr/>
        </p:nvSpPr>
        <p:spPr>
          <a:xfrm flipH="1">
            <a:off x="7092280" y="1225635"/>
            <a:ext cx="1872208" cy="1677378"/>
          </a:xfrm>
          <a:prstGeom prst="wedgeEllipseCallout">
            <a:avLst>
              <a:gd name="adj1" fmla="val 114229"/>
              <a:gd name="adj2" fmla="val -4617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유진이는 나중에 뭐가 되고 싶어 해요</a:t>
            </a:r>
            <a:r>
              <a:rPr lang="en-US" altLang="ko-KR" dirty="0">
                <a:ln w="0"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dirty="0">
              <a:ln w="0">
                <a:solidFill>
                  <a:srgbClr val="0070C0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003.mp3" descr="003.mp3">
            <a:hlinkClick r:id="" action="ppaction://media"/>
            <a:extLst>
              <a:ext uri="{FF2B5EF4-FFF2-40B4-BE49-F238E27FC236}">
                <a16:creationId xmlns:a16="http://schemas.microsoft.com/office/drawing/2014/main" id="{FBE84802-4A16-0E42-86EE-D9666FFAFB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78846" y="319152"/>
            <a:ext cx="720080" cy="7200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8C6E55-A9BC-3145-B01D-C4E189C0C186}"/>
              </a:ext>
            </a:extLst>
          </p:cNvPr>
          <p:cNvCxnSpPr/>
          <p:nvPr/>
        </p:nvCxnSpPr>
        <p:spPr>
          <a:xfrm>
            <a:off x="3131840" y="3789040"/>
            <a:ext cx="172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0D7B96-FF34-A648-923E-59B30FB4B438}"/>
              </a:ext>
            </a:extLst>
          </p:cNvPr>
          <p:cNvCxnSpPr>
            <a:cxnSpLocks/>
          </p:cNvCxnSpPr>
          <p:nvPr/>
        </p:nvCxnSpPr>
        <p:spPr>
          <a:xfrm>
            <a:off x="2987824" y="4869160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DC6F661-C357-3444-A59B-5489E3E17BE6}"/>
              </a:ext>
            </a:extLst>
          </p:cNvPr>
          <p:cNvCxnSpPr/>
          <p:nvPr/>
        </p:nvCxnSpPr>
        <p:spPr>
          <a:xfrm>
            <a:off x="2915816" y="4869160"/>
            <a:ext cx="28083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088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89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90B3-943E-9144-8D1C-D26D8985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</a:t>
            </a:r>
            <a:r>
              <a:rPr lang="en-US" altLang="ko-KR" sz="3600" dirty="0"/>
              <a:t>P. 24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94E4D6B-6013-944A-9073-57411DB5B84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800BECF2-3F0F-9A40-8F41-01DDADFC2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21" y="1052736"/>
            <a:ext cx="8388424" cy="51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7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 </a:t>
            </a:r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이</a:t>
            </a:r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dirty="0" err="1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든지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여러 가지 중에서 어느 것을 선택해도 상관이 없음을 나타낸다</a:t>
            </a:r>
            <a:r>
              <a:rPr lang="en-US" altLang="ko-KR" sz="2800" dirty="0">
                <a:solidFill>
                  <a:schemeClr val="tx2"/>
                </a:solidFill>
              </a:rPr>
              <a:t>.</a:t>
            </a:r>
            <a:r>
              <a:rPr lang="ko-KR" altLang="en-US" sz="2800" dirty="0">
                <a:solidFill>
                  <a:schemeClr val="tx2"/>
                </a:solidFill>
              </a:rPr>
              <a:t> </a:t>
            </a:r>
            <a:r>
              <a:rPr lang="en-US" altLang="ko-KR" sz="2800" dirty="0">
                <a:solidFill>
                  <a:schemeClr val="tx2"/>
                </a:solidFill>
              </a:rPr>
              <a:t>‘</a:t>
            </a:r>
            <a:r>
              <a:rPr lang="ko-KR" altLang="en-US" sz="2800" dirty="0">
                <a:solidFill>
                  <a:schemeClr val="tx2"/>
                </a:solidFill>
              </a:rPr>
              <a:t>무엇</a:t>
            </a:r>
            <a:r>
              <a:rPr lang="en-US" altLang="ko-KR" sz="2800" dirty="0">
                <a:solidFill>
                  <a:schemeClr val="tx2"/>
                </a:solidFill>
              </a:rPr>
              <a:t>,</a:t>
            </a:r>
            <a:r>
              <a:rPr lang="ko-KR" altLang="en-US" sz="2800" dirty="0">
                <a:solidFill>
                  <a:schemeClr val="tx2"/>
                </a:solidFill>
              </a:rPr>
              <a:t> 어디</a:t>
            </a:r>
            <a:r>
              <a:rPr lang="en-US" altLang="ko-KR" sz="2800" dirty="0">
                <a:solidFill>
                  <a:schemeClr val="tx2"/>
                </a:solidFill>
              </a:rPr>
              <a:t>,</a:t>
            </a:r>
            <a:r>
              <a:rPr lang="ko-KR" altLang="en-US" sz="2800" dirty="0">
                <a:solidFill>
                  <a:schemeClr val="tx2"/>
                </a:solidFill>
              </a:rPr>
              <a:t> 누구</a:t>
            </a:r>
            <a:r>
              <a:rPr lang="en-US" altLang="ko-KR" sz="2800" dirty="0">
                <a:solidFill>
                  <a:schemeClr val="tx2"/>
                </a:solidFill>
              </a:rPr>
              <a:t>,</a:t>
            </a:r>
            <a:r>
              <a:rPr lang="ko-KR" altLang="en-US" sz="2800" dirty="0">
                <a:solidFill>
                  <a:schemeClr val="tx2"/>
                </a:solidFill>
              </a:rPr>
              <a:t> 언제</a:t>
            </a:r>
            <a:r>
              <a:rPr lang="en-US" altLang="ko-KR" sz="2800" dirty="0">
                <a:solidFill>
                  <a:schemeClr val="tx2"/>
                </a:solidFill>
              </a:rPr>
              <a:t>,</a:t>
            </a:r>
            <a:r>
              <a:rPr lang="ko-KR" altLang="en-US" sz="2800" dirty="0">
                <a:solidFill>
                  <a:schemeClr val="tx2"/>
                </a:solidFill>
              </a:rPr>
              <a:t> 얼마</a:t>
            </a:r>
            <a:r>
              <a:rPr lang="en-US" altLang="ko-KR" sz="2800" dirty="0">
                <a:solidFill>
                  <a:schemeClr val="tx2"/>
                </a:solidFill>
              </a:rPr>
              <a:t>’</a:t>
            </a:r>
            <a:r>
              <a:rPr lang="ko-KR" altLang="en-US" sz="2800" dirty="0">
                <a:solidFill>
                  <a:schemeClr val="tx2"/>
                </a:solidFill>
              </a:rPr>
              <a:t> 등과 함께 쓰임</a:t>
            </a:r>
            <a:r>
              <a:rPr lang="en-US" altLang="ko-KR" sz="2800" dirty="0">
                <a:solidFill>
                  <a:schemeClr val="tx2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This is used when it does not matter what is chosen. It is often used with ‘who, what, when, where, and who’.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예</a:t>
            </a:r>
            <a:r>
              <a:rPr lang="en-US" altLang="ko-KR" sz="2800" dirty="0">
                <a:solidFill>
                  <a:schemeClr val="tx2"/>
                </a:solidFill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800" dirty="0">
                <a:solidFill>
                  <a:schemeClr val="tx2"/>
                </a:solidFill>
              </a:rPr>
              <a:t>    1.</a:t>
            </a:r>
            <a:r>
              <a:rPr lang="ko-KR" altLang="en-US" sz="2800" dirty="0">
                <a:solidFill>
                  <a:schemeClr val="tx2"/>
                </a:solidFill>
              </a:rPr>
              <a:t> </a:t>
            </a:r>
            <a:r>
              <a:rPr lang="ko-KR" altLang="en-US" sz="2400" dirty="0">
                <a:solidFill>
                  <a:schemeClr val="tx2"/>
                </a:solidFill>
              </a:rPr>
              <a:t>저는 한국 음식</a:t>
            </a:r>
            <a:r>
              <a:rPr lang="ko-KR" altLang="en-US" sz="2400" b="1" u="sng" dirty="0">
                <a:solidFill>
                  <a:srgbClr val="0070C0"/>
                </a:solidFill>
              </a:rPr>
              <a:t>이든지</a:t>
            </a:r>
            <a:r>
              <a:rPr lang="ko-KR" altLang="en-US" sz="2400" dirty="0">
                <a:solidFill>
                  <a:schemeClr val="tx2"/>
                </a:solidFill>
              </a:rPr>
              <a:t> 미국 음식이든지 다 좋아요</a:t>
            </a:r>
            <a:r>
              <a:rPr lang="en-US" altLang="ko-KR" sz="2400" dirty="0">
                <a:solidFill>
                  <a:schemeClr val="tx2"/>
                </a:solidFill>
              </a:rPr>
              <a:t>.</a:t>
            </a:r>
            <a:endParaRPr lang="en-US" altLang="ko-KR" sz="2400" b="1" u="sng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>
                <a:solidFill>
                  <a:schemeClr val="tx2"/>
                </a:solidFill>
              </a:rPr>
              <a:t>    </a:t>
            </a:r>
            <a:r>
              <a:rPr lang="ko-KR" altLang="en-US" sz="2400" dirty="0">
                <a:solidFill>
                  <a:schemeClr val="tx2"/>
                </a:solidFill>
              </a:rPr>
              <a:t> </a:t>
            </a:r>
            <a:r>
              <a:rPr lang="en-US" altLang="ko-KR" sz="2400" dirty="0">
                <a:solidFill>
                  <a:schemeClr val="tx2"/>
                </a:solidFill>
              </a:rPr>
              <a:t>2.</a:t>
            </a:r>
            <a:r>
              <a:rPr lang="ko-KR" altLang="en-US" sz="2400" dirty="0">
                <a:solidFill>
                  <a:schemeClr val="tx2"/>
                </a:solidFill>
              </a:rPr>
              <a:t> 궁금한 것이 있으면 선생님께 무엇</a:t>
            </a:r>
            <a:r>
              <a:rPr lang="ko-KR" altLang="en-US" sz="2400" b="1" u="sng" dirty="0">
                <a:solidFill>
                  <a:srgbClr val="0070C0"/>
                </a:solidFill>
              </a:rPr>
              <a:t>이든지</a:t>
            </a:r>
            <a:r>
              <a:rPr lang="ko-KR" altLang="en-US" sz="2400" dirty="0">
                <a:solidFill>
                  <a:schemeClr val="tx2"/>
                </a:solidFill>
              </a:rPr>
              <a:t> 물어보세요</a:t>
            </a:r>
            <a:r>
              <a:rPr lang="en-US" altLang="ko-KR" sz="2400" dirty="0">
                <a:solidFill>
                  <a:schemeClr val="tx2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276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C3708C6E-3657-7143-8AED-6A1268104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19" y="1412875"/>
            <a:ext cx="8208962" cy="4400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ko-KR" altLang="en-US" sz="2800" dirty="0">
                <a:ea typeface="굴림" panose="020B0600000101010101" pitchFamily="34" charset="-127"/>
              </a:rPr>
              <a:t>서울에서는 지하철로 </a:t>
            </a:r>
            <a:r>
              <a:rPr lang="en-US" altLang="ko-KR" sz="2800" dirty="0">
                <a:ea typeface="굴림" panose="020B0600000101010101" pitchFamily="34" charset="-127"/>
              </a:rPr>
              <a:t>_________ </a:t>
            </a:r>
            <a:r>
              <a:rPr lang="ko-KR" altLang="en-US" sz="2800" dirty="0">
                <a:ea typeface="굴림" panose="020B0600000101010101" pitchFamily="34" charset="-127"/>
              </a:rPr>
              <a:t>갈 수 있어요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endParaRPr lang="en-US" altLang="ko-KR" sz="2800" dirty="0">
              <a:ea typeface="굴림" panose="020B0600000101010101" pitchFamily="34" charset="-12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 dirty="0">
                <a:ea typeface="굴림" panose="020B0600000101010101" pitchFamily="34" charset="-127"/>
              </a:rPr>
              <a:t>2. </a:t>
            </a:r>
            <a:r>
              <a:rPr lang="en-US" altLang="ko-KR" sz="2800">
                <a:ea typeface="굴림" panose="020B0600000101010101" pitchFamily="34" charset="-127"/>
              </a:rPr>
              <a:t>TiVo</a:t>
            </a:r>
            <a:r>
              <a:rPr lang="ko-KR" altLang="en-US" sz="2800">
                <a:ea typeface="굴림" panose="020B0600000101010101" pitchFamily="34" charset="-127"/>
              </a:rPr>
              <a:t>가 </a:t>
            </a:r>
            <a:r>
              <a:rPr lang="ko-KR" altLang="en-US" sz="2800" dirty="0">
                <a:ea typeface="굴림" panose="020B0600000101010101" pitchFamily="34" charset="-127"/>
              </a:rPr>
              <a:t>있어서 보고 싶은 프로그램을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    </a:t>
            </a:r>
            <a:r>
              <a:rPr lang="en-US" altLang="ko-KR" sz="2800" dirty="0">
                <a:ea typeface="굴림" panose="020B0600000101010101" pitchFamily="34" charset="-127"/>
              </a:rPr>
              <a:t>__________</a:t>
            </a:r>
            <a:r>
              <a:rPr lang="ko-KR" altLang="en-US" sz="2800" dirty="0">
                <a:ea typeface="굴림" panose="020B0600000101010101" pitchFamily="34" charset="-127"/>
              </a:rPr>
              <a:t>볼 수 있어요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ko-KR" sz="2800" dirty="0">
              <a:ea typeface="굴림" panose="020B0600000101010101" pitchFamily="34" charset="-12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 dirty="0">
                <a:ea typeface="굴림" panose="020B0600000101010101" pitchFamily="34" charset="-127"/>
              </a:rPr>
              <a:t>3. </a:t>
            </a:r>
            <a:r>
              <a:rPr lang="ko-KR" altLang="en-US" sz="2800" dirty="0">
                <a:ea typeface="굴림" panose="020B0600000101010101" pitchFamily="34" charset="-127"/>
              </a:rPr>
              <a:t>저는 한국음식은 </a:t>
            </a:r>
            <a:r>
              <a:rPr lang="en-US" altLang="ko-KR" sz="2800" dirty="0">
                <a:ea typeface="굴림" panose="020B0600000101010101" pitchFamily="34" charset="-127"/>
              </a:rPr>
              <a:t>_______ </a:t>
            </a:r>
            <a:r>
              <a:rPr lang="ko-KR" altLang="en-US" sz="2800" dirty="0">
                <a:ea typeface="굴림" panose="020B0600000101010101" pitchFamily="34" charset="-127"/>
              </a:rPr>
              <a:t>잘 먹어요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ko-KR" sz="2800" dirty="0">
              <a:ea typeface="굴림" panose="020B0600000101010101" pitchFamily="34" charset="-127"/>
            </a:endParaRPr>
          </a:p>
        </p:txBody>
      </p:sp>
      <p:sp>
        <p:nvSpPr>
          <p:cNvPr id="210947" name="Text Box 3">
            <a:extLst>
              <a:ext uri="{FF2B5EF4-FFF2-40B4-BE49-F238E27FC236}">
                <a16:creationId xmlns:a16="http://schemas.microsoft.com/office/drawing/2014/main" id="{B9606F6F-1770-274A-904A-99798F808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1365250"/>
            <a:ext cx="19446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어디든지</a:t>
            </a:r>
          </a:p>
        </p:txBody>
      </p:sp>
      <p:sp>
        <p:nvSpPr>
          <p:cNvPr id="210948" name="Text Box 4">
            <a:extLst>
              <a:ext uri="{FF2B5EF4-FFF2-40B4-BE49-F238E27FC236}">
                <a16:creationId xmlns:a16="http://schemas.microsoft.com/office/drawing/2014/main" id="{D005DA2B-B876-0246-A82F-2C8C09F83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964" y="3308350"/>
            <a:ext cx="1705446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 dirty="0">
                <a:solidFill>
                  <a:srgbClr val="0000FF"/>
                </a:solidFill>
                <a:ea typeface="굴림" panose="020B0600000101010101" pitchFamily="34" charset="-127"/>
              </a:rPr>
              <a:t>언제든지</a:t>
            </a:r>
          </a:p>
        </p:txBody>
      </p:sp>
      <p:sp>
        <p:nvSpPr>
          <p:cNvPr id="210950" name="Text Box 6">
            <a:extLst>
              <a:ext uri="{FF2B5EF4-FFF2-40B4-BE49-F238E27FC236}">
                <a16:creationId xmlns:a16="http://schemas.microsoft.com/office/drawing/2014/main" id="{934F6F2C-A52E-C54A-A4DF-609EDC9FB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4565650"/>
            <a:ext cx="1368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뭐든지</a:t>
            </a: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FC881A66-83C1-A945-9C6A-EEA18AA7E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075" y="1884363"/>
            <a:ext cx="1944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400" dirty="0">
                <a:solidFill>
                  <a:srgbClr val="0000FF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=</a:t>
            </a:r>
            <a:r>
              <a:rPr lang="ko-KR" altLang="en-US" sz="2400" dirty="0">
                <a:solidFill>
                  <a:srgbClr val="0000FF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아무 데나</a:t>
            </a: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6E392D5B-2E41-5244-99A3-33D8721EB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288" y="3827463"/>
            <a:ext cx="201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400" dirty="0">
                <a:solidFill>
                  <a:srgbClr val="0000FF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=</a:t>
            </a:r>
            <a:r>
              <a:rPr lang="ko-KR" altLang="en-US" sz="2400" dirty="0">
                <a:solidFill>
                  <a:srgbClr val="0000FF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아무 때나</a:t>
            </a: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id="{3B3A631D-C515-604F-BE21-8D3B2F1DF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2338" y="5122863"/>
            <a:ext cx="1865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400" dirty="0">
                <a:solidFill>
                  <a:srgbClr val="0000FF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=</a:t>
            </a:r>
            <a:r>
              <a:rPr lang="ko-KR" altLang="en-US" sz="2400" dirty="0">
                <a:solidFill>
                  <a:srgbClr val="0000FF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아무 거나</a:t>
            </a:r>
          </a:p>
        </p:txBody>
      </p:sp>
      <p:sp>
        <p:nvSpPr>
          <p:cNvPr id="11273" name="Text Box 9">
            <a:extLst>
              <a:ext uri="{FF2B5EF4-FFF2-40B4-BE49-F238E27FC236}">
                <a16:creationId xmlns:a16="http://schemas.microsoft.com/office/drawing/2014/main" id="{C9F7CF0D-0A9F-4843-B63C-D9DE4CF87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006" y="333375"/>
            <a:ext cx="8281988" cy="58896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                                 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-(</a:t>
            </a:r>
            <a:r>
              <a:rPr lang="ko-KR" altLang="en-US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이</a:t>
            </a:r>
            <a:r>
              <a:rPr lang="en-US" altLang="ko-KR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)</a:t>
            </a:r>
            <a:r>
              <a:rPr lang="ko-KR" altLang="en-US" dirty="0" err="1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든지</a:t>
            </a:r>
            <a:endParaRPr lang="ko-KR" altLang="en-US" dirty="0">
              <a:solidFill>
                <a:srgbClr val="0000FF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</p:txBody>
      </p:sp>
      <p:sp>
        <p:nvSpPr>
          <p:cNvPr id="11274" name="Text Box 13">
            <a:extLst>
              <a:ext uri="{FF2B5EF4-FFF2-40B4-BE49-F238E27FC236}">
                <a16:creationId xmlns:a16="http://schemas.microsoft.com/office/drawing/2014/main" id="{72922E25-F79F-F34B-84DC-DA127B9FC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404813"/>
            <a:ext cx="252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4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‘any’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0255C446-782B-2C47-B87D-A415BB03F7DD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22E22D-6CBE-524A-B45E-08514B228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165304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463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7" grpId="0"/>
      <p:bldP spid="210948" grpId="0"/>
      <p:bldP spid="210950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D1BF456E-7341-B44C-8080-FE62D01FE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3797" y="393837"/>
            <a:ext cx="5536406" cy="5847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ea typeface="굴림" panose="020B0600000101010101" pitchFamily="34" charset="-127"/>
              </a:rPr>
              <a:t>Shellfish (</a:t>
            </a:r>
            <a:r>
              <a:rPr lang="ko-KR" altLang="en-US" dirty="0">
                <a:ea typeface="굴림" panose="020B0600000101010101" pitchFamily="34" charset="-127"/>
              </a:rPr>
              <a:t>조개류</a:t>
            </a:r>
            <a:r>
              <a:rPr lang="en-US" altLang="ko-KR" dirty="0">
                <a:ea typeface="굴림" panose="020B0600000101010101" pitchFamily="34" charset="-127"/>
              </a:rPr>
              <a:t> or </a:t>
            </a:r>
            <a:r>
              <a:rPr lang="ko-KR" altLang="en-US" dirty="0">
                <a:ea typeface="굴림" panose="020B0600000101010101" pitchFamily="34" charset="-127"/>
              </a:rPr>
              <a:t>갑각류</a:t>
            </a:r>
            <a:r>
              <a:rPr lang="en-US" altLang="ko-KR" dirty="0">
                <a:ea typeface="굴림" panose="020B0600000101010101" pitchFamily="34" charset="-127"/>
              </a:rPr>
              <a:t>)</a:t>
            </a:r>
          </a:p>
        </p:txBody>
      </p:sp>
      <p:pic>
        <p:nvPicPr>
          <p:cNvPr id="123906" name="Picture 2" descr="http://upload.wikimedia.org/wikipedia/commons/0/0b/Shellfish.jpg">
            <a:extLst>
              <a:ext uri="{FF2B5EF4-FFF2-40B4-BE49-F238E27FC236}">
                <a16:creationId xmlns:a16="http://schemas.microsoft.com/office/drawing/2014/main" id="{D086F75D-EA78-7547-90A4-7E5DE2BB6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0" y="1210933"/>
            <a:ext cx="2298700" cy="183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0" name="Picture 6" descr="http://cfs7.blog.daum.net/image/28/blog/2007/11/27/14/35/474bacaeef99f&amp;filename=%EC%96%B8%EB%8D%94%EB%8D%94%EC%94%A8%EB%8C%80%ED%95%98%EC%B6%95%EC%A0%9C.jpg">
            <a:extLst>
              <a:ext uri="{FF2B5EF4-FFF2-40B4-BE49-F238E27FC236}">
                <a16:creationId xmlns:a16="http://schemas.microsoft.com/office/drawing/2014/main" id="{CBD9AF4F-0E57-A14F-98DF-DEB0C7833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606" y="1214608"/>
            <a:ext cx="2164559" cy="186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2" name="Picture 8" descr="http://kimhyeongrae.com/attach/1/1789751027.jpg">
            <a:extLst>
              <a:ext uri="{FF2B5EF4-FFF2-40B4-BE49-F238E27FC236}">
                <a16:creationId xmlns:a16="http://schemas.microsoft.com/office/drawing/2014/main" id="{8D92353A-6F93-704F-88D0-326A2126A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210931"/>
            <a:ext cx="2212603" cy="186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4" name="Picture 10" descr="http://img.news.yahoo.co.kr/picture/d6/20061120/20061119220049699d6_114205_0.jpg">
            <a:extLst>
              <a:ext uri="{FF2B5EF4-FFF2-40B4-BE49-F238E27FC236}">
                <a16:creationId xmlns:a16="http://schemas.microsoft.com/office/drawing/2014/main" id="{4FB2FECC-EC58-B545-A5D8-09E513032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630" y="3729746"/>
            <a:ext cx="2273370" cy="192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6" name="Picture 12" descr="http://file.modetour.co.kr/httpshare/eurodept/mussel.jpg">
            <a:extLst>
              <a:ext uri="{FF2B5EF4-FFF2-40B4-BE49-F238E27FC236}">
                <a16:creationId xmlns:a16="http://schemas.microsoft.com/office/drawing/2014/main" id="{83B5E2C3-A74A-B24D-9613-66D638A0B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48" y="3754909"/>
            <a:ext cx="2375414" cy="1921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52F1DD0-D211-CD49-871C-FCE446798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532" y="5729740"/>
            <a:ext cx="15093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b="1" dirty="0" err="1">
                <a:ea typeface="굴림" panose="020B0600000101010101" pitchFamily="34" charset="-127"/>
              </a:rPr>
              <a:t>로브스터</a:t>
            </a:r>
            <a:endParaRPr lang="ko-KR" altLang="en-US" sz="2400" b="1" dirty="0">
              <a:ea typeface="굴림" panose="020B0600000101010101" pitchFamily="34" charset="-12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5ACC3D-7465-2F46-840B-DEC95D018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3143250"/>
            <a:ext cx="500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b="1">
                <a:ea typeface="굴림" panose="020B0600000101010101" pitchFamily="34" charset="-127"/>
              </a:rPr>
              <a:t>게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BF5477-B663-864F-8FCA-1D2BA459C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3143548"/>
            <a:ext cx="8723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b="1" dirty="0">
                <a:ea typeface="굴림" panose="020B0600000101010101" pitchFamily="34" charset="-127"/>
              </a:rPr>
              <a:t> 조개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204508-4C4C-BD4A-BDF2-FBAD50A56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25" y="5729442"/>
            <a:ext cx="80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b="1" dirty="0">
                <a:ea typeface="굴림" panose="020B0600000101010101" pitchFamily="34" charset="-127"/>
              </a:rPr>
              <a:t>홍합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8ABA8C-C9A9-5449-9CEF-30694189D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0" y="3143250"/>
            <a:ext cx="80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b="1" dirty="0">
                <a:ea typeface="굴림" panose="020B0600000101010101" pitchFamily="34" charset="-127"/>
              </a:rPr>
              <a:t>새우</a:t>
            </a:r>
          </a:p>
        </p:txBody>
      </p:sp>
      <p:pic>
        <p:nvPicPr>
          <p:cNvPr id="123918" name="Picture 14" descr="http://www.flworld.com/files/attach/images/66/675/038/%EC%B0%B8%EC%86%8C%EB%9D%BC-20070113_DSF2210.JPG">
            <a:extLst>
              <a:ext uri="{FF2B5EF4-FFF2-40B4-BE49-F238E27FC236}">
                <a16:creationId xmlns:a16="http://schemas.microsoft.com/office/drawing/2014/main" id="{C394A9AE-607E-6649-946C-69A863BA5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604" y="3733281"/>
            <a:ext cx="2164559" cy="189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0698540-7847-F949-B63C-D3D11C8B1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7122" y="5729740"/>
            <a:ext cx="9429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b="1" dirty="0">
                <a:ea typeface="굴림" panose="020B0600000101010101" pitchFamily="34" charset="-127"/>
              </a:rPr>
              <a:t>소라</a:t>
            </a: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57FF3CCB-4284-D044-842C-242E4FF60436}"/>
              </a:ext>
            </a:extLst>
          </p:cNvPr>
          <p:cNvSpPr txBox="1"/>
          <p:nvPr/>
        </p:nvSpPr>
        <p:spPr>
          <a:xfrm>
            <a:off x="0" y="6289202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9EDFFC4-944B-A44A-87E6-26F3309D4A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942" y="6085206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69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3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3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3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23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>
            <a:extLst>
              <a:ext uri="{FF2B5EF4-FFF2-40B4-BE49-F238E27FC236}">
                <a16:creationId xmlns:a16="http://schemas.microsoft.com/office/drawing/2014/main" id="{482DD164-A047-324A-8729-551DF7393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682816"/>
            <a:ext cx="7993260" cy="28931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 dirty="0">
                <a:ea typeface="굴림" panose="020B0600000101010101" pitchFamily="34" charset="-127"/>
              </a:rPr>
              <a:t>A:	_____ </a:t>
            </a:r>
            <a:r>
              <a:rPr lang="ko-KR" altLang="en-US" sz="2800" dirty="0">
                <a:ea typeface="굴림" panose="020B0600000101010101" pitchFamily="34" charset="-127"/>
              </a:rPr>
              <a:t>씨</a:t>
            </a:r>
            <a:r>
              <a:rPr lang="en-US" altLang="ko-KR" sz="2800" dirty="0">
                <a:ea typeface="굴림" panose="020B0600000101010101" pitchFamily="34" charset="-127"/>
              </a:rPr>
              <a:t>, </a:t>
            </a:r>
            <a:r>
              <a:rPr lang="ko-KR" altLang="en-US" sz="2800" b="1" dirty="0">
                <a:solidFill>
                  <a:srgbClr val="0000FF"/>
                </a:solidFill>
                <a:ea typeface="굴림" panose="020B0600000101010101" pitchFamily="34" charset="-127"/>
              </a:rPr>
              <a:t>뭐든지</a:t>
            </a:r>
            <a:r>
              <a:rPr lang="ko-KR" altLang="en-US" sz="2800" dirty="0">
                <a:ea typeface="굴림" panose="020B0600000101010101" pitchFamily="34" charset="-127"/>
              </a:rPr>
              <a:t> 잘 먹는 편이에요</a:t>
            </a:r>
            <a:r>
              <a:rPr lang="en-US" altLang="ko-KR" sz="2800" dirty="0">
                <a:ea typeface="굴림" panose="020B0600000101010101" pitchFamily="34" charset="-127"/>
              </a:rPr>
              <a:t>?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 dirty="0">
                <a:ea typeface="굴림" panose="020B0600000101010101" pitchFamily="34" charset="-127"/>
              </a:rPr>
              <a:t>B: 	</a:t>
            </a:r>
            <a:r>
              <a:rPr lang="ko-KR" altLang="en-US" sz="2800" dirty="0">
                <a:ea typeface="굴림" panose="020B0600000101010101" pitchFamily="34" charset="-127"/>
              </a:rPr>
              <a:t>돼지고기하고 소고기</a:t>
            </a:r>
            <a:r>
              <a:rPr lang="ko-KR" altLang="en-US" sz="2800" dirty="0">
                <a:solidFill>
                  <a:srgbClr val="FF0000"/>
                </a:solidFill>
                <a:ea typeface="굴림" panose="020B0600000101010101" pitchFamily="34" charset="-127"/>
              </a:rPr>
              <a:t>만 빼고 </a:t>
            </a:r>
            <a:r>
              <a:rPr lang="ko-KR" altLang="en-US" sz="2800" b="1" dirty="0">
                <a:solidFill>
                  <a:srgbClr val="0000FF"/>
                </a:solidFill>
                <a:ea typeface="굴림" panose="020B0600000101010101" pitchFamily="34" charset="-127"/>
              </a:rPr>
              <a:t>뭐든지</a:t>
            </a:r>
            <a:r>
              <a:rPr lang="ko-KR" altLang="en-US" sz="2800" dirty="0">
                <a:ea typeface="굴림" panose="020B0600000101010101" pitchFamily="34" charset="-127"/>
              </a:rPr>
              <a:t> 잘 </a:t>
            </a:r>
            <a:r>
              <a:rPr lang="en-US" altLang="ko-KR" sz="2800" dirty="0">
                <a:ea typeface="굴림" panose="020B0600000101010101" pitchFamily="34" charset="-127"/>
              </a:rPr>
              <a:t>	</a:t>
            </a:r>
            <a:r>
              <a:rPr lang="ko-KR" altLang="en-US" sz="2800" dirty="0">
                <a:ea typeface="굴림" panose="020B0600000101010101" pitchFamily="34" charset="-127"/>
              </a:rPr>
              <a:t>먹는 편이에요</a:t>
            </a:r>
            <a:r>
              <a:rPr lang="en-US" altLang="ko-KR" sz="2800" dirty="0">
                <a:ea typeface="굴림" panose="020B0600000101010101" pitchFamily="34" charset="-127"/>
              </a:rPr>
              <a:t>.	     </a:t>
            </a:r>
            <a:r>
              <a:rPr lang="en-US" altLang="ko-KR" sz="2400" dirty="0">
                <a:solidFill>
                  <a:srgbClr val="0000FF"/>
                </a:solidFill>
                <a:ea typeface="굴림" panose="020B0600000101010101" pitchFamily="34" charset="-127"/>
              </a:rPr>
              <a:t>except for</a:t>
            </a:r>
            <a:endParaRPr lang="en-US" altLang="ko-KR" sz="2800" dirty="0">
              <a:solidFill>
                <a:srgbClr val="0000FF"/>
              </a:solidFill>
              <a:ea typeface="굴림" panose="020B0600000101010101" pitchFamily="34" charset="-12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 dirty="0">
                <a:ea typeface="굴림" panose="020B0600000101010101" pitchFamily="34" charset="-127"/>
              </a:rPr>
              <a:t>A:  	</a:t>
            </a:r>
            <a:r>
              <a:rPr lang="ko-KR" altLang="en-US" sz="2800" dirty="0">
                <a:ea typeface="굴림" panose="020B0600000101010101" pitchFamily="34" charset="-127"/>
              </a:rPr>
              <a:t>모든 고기를 안 먹어요</a:t>
            </a:r>
            <a:r>
              <a:rPr lang="en-US" altLang="ko-KR" sz="2800" dirty="0">
                <a:ea typeface="굴림" panose="020B0600000101010101" pitchFamily="34" charset="-127"/>
              </a:rPr>
              <a:t>?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 dirty="0">
                <a:ea typeface="굴림" panose="020B0600000101010101" pitchFamily="34" charset="-127"/>
              </a:rPr>
              <a:t>B:  	</a:t>
            </a:r>
            <a:r>
              <a:rPr lang="ko-KR" altLang="en-US" sz="2800" dirty="0">
                <a:solidFill>
                  <a:srgbClr val="FF0000"/>
                </a:solidFill>
                <a:ea typeface="굴림" panose="020B0600000101010101" pitchFamily="34" charset="-127"/>
              </a:rPr>
              <a:t>아니요</a:t>
            </a:r>
            <a:r>
              <a:rPr lang="en-US" altLang="ko-KR" sz="2800" dirty="0">
                <a:solidFill>
                  <a:srgbClr val="FF0000"/>
                </a:solidFill>
                <a:ea typeface="굴림" panose="020B0600000101010101" pitchFamily="34" charset="-127"/>
              </a:rPr>
              <a:t>,</a:t>
            </a:r>
            <a:r>
              <a:rPr lang="ko-KR" altLang="en-US" sz="2800" dirty="0">
                <a:solidFill>
                  <a:srgbClr val="FF0000"/>
                </a:solidFill>
                <a:ea typeface="굴림" panose="020B0600000101010101" pitchFamily="34" charset="-127"/>
              </a:rPr>
              <a:t> </a:t>
            </a:r>
            <a:r>
              <a:rPr lang="ko-KR" altLang="en-US" sz="2800" dirty="0">
                <a:ea typeface="굴림" panose="020B0600000101010101" pitchFamily="34" charset="-127"/>
              </a:rPr>
              <a:t>닭고기는 가끔 </a:t>
            </a:r>
            <a:r>
              <a:rPr lang="en-US" altLang="ko-KR" sz="2800" dirty="0">
                <a:ea typeface="굴림" panose="020B0600000101010101" pitchFamily="34" charset="-127"/>
              </a:rPr>
              <a:t>	</a:t>
            </a:r>
            <a:r>
              <a:rPr lang="ko-KR" altLang="en-US" sz="2800" dirty="0">
                <a:ea typeface="굴림" panose="020B0600000101010101" pitchFamily="34" charset="-127"/>
              </a:rPr>
              <a:t>먹어요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2291" name="Rectangle 4">
            <a:extLst>
              <a:ext uri="{FF2B5EF4-FFF2-40B4-BE49-F238E27FC236}">
                <a16:creationId xmlns:a16="http://schemas.microsoft.com/office/drawing/2014/main" id="{D036FB82-1BBC-2743-A8E0-5205B3925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620713"/>
            <a:ext cx="7993260" cy="2062103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b="1" dirty="0">
                <a:ea typeface="굴림" panose="020B0600000101010101" pitchFamily="34" charset="-127"/>
              </a:rPr>
              <a:t>말하기</a:t>
            </a:r>
            <a:r>
              <a:rPr lang="ko-KR" altLang="en-US" sz="2400" b="1" dirty="0">
                <a:ea typeface="굴림" panose="020B0600000101010101" pitchFamily="34" charset="-127"/>
              </a:rPr>
              <a:t> </a:t>
            </a:r>
            <a:r>
              <a:rPr lang="en-US" altLang="ko-KR" sz="2400" b="1" dirty="0">
                <a:ea typeface="굴림" panose="020B0600000101010101" pitchFamily="34" charset="-127"/>
              </a:rPr>
              <a:t>:</a:t>
            </a:r>
            <a:r>
              <a:rPr lang="ko-KR" altLang="en-US" sz="2400" b="1" dirty="0">
                <a:ea typeface="굴림" panose="020B0600000101010101" pitchFamily="34" charset="-127"/>
              </a:rPr>
              <a:t> 여러분은 어떤 음식을 잘 먹어요</a:t>
            </a:r>
            <a:r>
              <a:rPr lang="en-US" altLang="ko-KR" sz="2400" b="1" dirty="0">
                <a:ea typeface="굴림" panose="020B0600000101010101" pitchFamily="34" charset="-127"/>
              </a:rPr>
              <a:t>?</a:t>
            </a:r>
            <a:r>
              <a:rPr lang="ko-KR" altLang="en-US" sz="2400" b="1" dirty="0">
                <a:ea typeface="굴림" panose="020B0600000101010101" pitchFamily="34" charset="-127"/>
              </a:rPr>
              <a:t> </a:t>
            </a:r>
            <a:endParaRPr lang="en-US" altLang="ko-KR" sz="2400" b="1" dirty="0">
              <a:ea typeface="굴림" panose="020B0600000101010101" pitchFamily="34" charset="-12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b="1" dirty="0">
                <a:ea typeface="굴림" panose="020B0600000101010101" pitchFamily="34" charset="-127"/>
              </a:rPr>
              <a:t>                 여러분은 어떤 음식을 잘 못 먹어요</a:t>
            </a:r>
            <a:r>
              <a:rPr lang="en-US" altLang="ko-KR" sz="2400" b="1" dirty="0">
                <a:ea typeface="굴림" panose="020B0600000101010101" pitchFamily="34" charset="-127"/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ko-KR" sz="2400" b="1" dirty="0">
              <a:ea typeface="굴림" panose="020B0600000101010101" pitchFamily="34" charset="-12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400" dirty="0">
                <a:ea typeface="굴림" panose="020B0600000101010101" pitchFamily="34" charset="-127"/>
              </a:rPr>
              <a:t>e.g. “except certain food, I tend to eat anything else”.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ko-KR" sz="2400" dirty="0">
              <a:ea typeface="굴림" panose="020B0600000101010101" pitchFamily="34" charset="-127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A711787D-9EE3-D74D-97BB-7AFABC5A43CB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9174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29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47CEEAB-5552-6D4F-B020-8DDD6285B7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311758"/>
              </p:ext>
            </p:extLst>
          </p:nvPr>
        </p:nvGraphicFramePr>
        <p:xfrm>
          <a:off x="675455" y="404663"/>
          <a:ext cx="8001000" cy="2412111"/>
        </p:xfrm>
        <a:graphic>
          <a:graphicData uri="http://schemas.openxmlformats.org/drawingml/2006/table">
            <a:tbl>
              <a:tblPr/>
              <a:tblGrid>
                <a:gridCol w="636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2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5618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굴림" pitchFamily="50" charset="-127"/>
                      </a:endParaRPr>
                    </a:p>
                  </a:txBody>
                  <a:tcPr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A:</a:t>
                      </a:r>
                    </a:p>
                  </a:txBody>
                  <a:tcPr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무슨 영화를 볼래요</a:t>
                      </a:r>
                      <a:r>
                        <a:rPr kumimoji="0" lang="en-US" altLang="ko-K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?</a:t>
                      </a:r>
                    </a:p>
                  </a:txBody>
                  <a:tcPr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6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B:</a:t>
                      </a:r>
                    </a:p>
                  </a:txBody>
                  <a:tcPr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슬픈 영화만 빼고 뭐</a:t>
                      </a:r>
                      <a:r>
                        <a:rPr kumimoji="0" lang="ko-K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든지 </a:t>
                      </a:r>
                      <a:r>
                        <a:rPr kumimoji="0" lang="ko-K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다 좋아요</a:t>
                      </a:r>
                      <a:r>
                        <a:rPr kumimoji="0" lang="en-US" altLang="ko-K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. </a:t>
                      </a:r>
                    </a:p>
                  </a:txBody>
                  <a:tcPr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2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A:</a:t>
                      </a:r>
                    </a:p>
                  </a:txBody>
                  <a:tcPr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수영장에 언제 갈까요</a:t>
                      </a:r>
                      <a:r>
                        <a:rPr kumimoji="0" lang="en-US" altLang="ko-K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?</a:t>
                      </a:r>
                    </a:p>
                  </a:txBody>
                  <a:tcPr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6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B:</a:t>
                      </a:r>
                    </a:p>
                  </a:txBody>
                  <a:tcPr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언제</a:t>
                      </a:r>
                      <a:r>
                        <a:rPr kumimoji="0" lang="ko-KR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든지</a:t>
                      </a:r>
                      <a:r>
                        <a:rPr kumimoji="0" lang="en-US" altLang="ko-K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 </a:t>
                      </a:r>
                      <a:r>
                        <a:rPr kumimoji="0" lang="ko-K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괜찮아요</a:t>
                      </a:r>
                      <a:r>
                        <a:rPr kumimoji="0" lang="en-US" altLang="ko-K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</a:rPr>
                        <a:t>.</a:t>
                      </a:r>
                    </a:p>
                  </a:txBody>
                  <a:tcPr marT="45734" marB="457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79BA68-F77A-464B-9FA8-A98B587A26A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B44939-E98F-2742-BA88-16B351CA2A3A}"/>
              </a:ext>
            </a:extLst>
          </p:cNvPr>
          <p:cNvSpPr txBox="1"/>
          <p:nvPr/>
        </p:nvSpPr>
        <p:spPr>
          <a:xfrm>
            <a:off x="675456" y="3168507"/>
            <a:ext cx="8001000" cy="2834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A: </a:t>
            </a:r>
            <a:r>
              <a:rPr lang="ko-KR" altLang="en-US" sz="2800" dirty="0">
                <a:solidFill>
                  <a:schemeClr val="tx1"/>
                </a:solidFill>
              </a:rPr>
              <a:t>오늘 점심에 뭐 먹을까요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B: </a:t>
            </a:r>
            <a:r>
              <a:rPr lang="ko-KR" altLang="en-US" sz="2800" dirty="0">
                <a:solidFill>
                  <a:schemeClr val="tx1"/>
                </a:solidFill>
              </a:rPr>
              <a:t>지금 배가 고파서 뭐</a:t>
            </a:r>
            <a:r>
              <a:rPr lang="ko-KR" altLang="en-US" sz="2800" b="1" u="sng" dirty="0">
                <a:solidFill>
                  <a:srgbClr val="0070C0"/>
                </a:solidFill>
              </a:rPr>
              <a:t>든지</a:t>
            </a:r>
            <a:r>
              <a:rPr lang="ko-KR" altLang="en-US" sz="2800" dirty="0">
                <a:solidFill>
                  <a:schemeClr val="tx1"/>
                </a:solidFill>
              </a:rPr>
              <a:t> 다 맛있을 것 같아요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A: </a:t>
            </a:r>
            <a:r>
              <a:rPr lang="ko-KR" altLang="en-US" sz="2800" dirty="0">
                <a:solidFill>
                  <a:schemeClr val="tx1"/>
                </a:solidFill>
              </a:rPr>
              <a:t>비빔밥을 먹을까요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r>
              <a:rPr lang="ko-KR" altLang="en-US" sz="2800" dirty="0">
                <a:solidFill>
                  <a:schemeClr val="tx1"/>
                </a:solidFill>
              </a:rPr>
              <a:t> 갈비를 먹을까요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B: </a:t>
            </a:r>
            <a:r>
              <a:rPr lang="ko-KR" altLang="en-US" sz="2800" dirty="0">
                <a:solidFill>
                  <a:schemeClr val="tx1"/>
                </a:solidFill>
              </a:rPr>
              <a:t>비빔밥이</a:t>
            </a:r>
            <a:r>
              <a:rPr lang="ko-KR" altLang="en-US" sz="2800" b="1" u="sng" dirty="0">
                <a:solidFill>
                  <a:srgbClr val="0070C0"/>
                </a:solidFill>
              </a:rPr>
              <a:t>든지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ko-KR" altLang="en-US" sz="2800" dirty="0" err="1">
                <a:solidFill>
                  <a:schemeClr val="tx1"/>
                </a:solidFill>
              </a:rPr>
              <a:t>갈비</a:t>
            </a:r>
            <a:r>
              <a:rPr lang="ko-KR" altLang="en-US" sz="2800" b="1" u="sng" dirty="0" err="1">
                <a:solidFill>
                  <a:srgbClr val="0070C0"/>
                </a:solidFill>
              </a:rPr>
              <a:t>든지</a:t>
            </a:r>
            <a:r>
              <a:rPr lang="ko-KR" altLang="en-US" sz="2800" b="1" u="sng" dirty="0">
                <a:solidFill>
                  <a:srgbClr val="0070C0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다 좋아요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015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94513DF-4390-2E47-9E67-10318DD21293}"/>
              </a:ext>
            </a:extLst>
          </p:cNvPr>
          <p:cNvSpPr txBox="1"/>
          <p:nvPr/>
        </p:nvSpPr>
        <p:spPr>
          <a:xfrm>
            <a:off x="179512" y="5301208"/>
            <a:ext cx="8784976" cy="92333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정답</a:t>
            </a:r>
            <a:r>
              <a:rPr lang="en-US" altLang="ko-KR" dirty="0"/>
              <a:t>:</a:t>
            </a:r>
          </a:p>
          <a:p>
            <a:r>
              <a:rPr lang="ko-KR" altLang="en-US" b="1" dirty="0">
                <a:solidFill>
                  <a:srgbClr val="0070C0"/>
                </a:solidFill>
              </a:rPr>
              <a:t> </a:t>
            </a:r>
            <a:r>
              <a:rPr lang="en-US" altLang="ko-KR" b="1" dirty="0">
                <a:solidFill>
                  <a:schemeClr val="tx1"/>
                </a:solidFill>
              </a:rPr>
              <a:t>1.</a:t>
            </a:r>
            <a:r>
              <a:rPr lang="ko-KR" altLang="en-US" b="1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A: </a:t>
            </a:r>
            <a:r>
              <a:rPr lang="ko-KR" altLang="en-US" dirty="0">
                <a:solidFill>
                  <a:schemeClr val="tx1"/>
                </a:solidFill>
              </a:rPr>
              <a:t> 만화 영화 볼까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코미디 영화 볼까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</a:p>
          <a:p>
            <a:r>
              <a:rPr lang="ko-KR" altLang="en-US" dirty="0">
                <a:solidFill>
                  <a:schemeClr val="tx1"/>
                </a:solidFill>
              </a:rPr>
              <a:t>      </a:t>
            </a:r>
            <a:r>
              <a:rPr lang="en-US" altLang="ko-KR" dirty="0">
                <a:solidFill>
                  <a:schemeClr val="tx1"/>
                </a:solidFill>
              </a:rPr>
              <a:t>B:  </a:t>
            </a:r>
            <a:r>
              <a:rPr lang="ko-KR" altLang="en-US" dirty="0">
                <a:solidFill>
                  <a:schemeClr val="tx1"/>
                </a:solidFill>
              </a:rPr>
              <a:t>나는 만화 </a:t>
            </a:r>
            <a:r>
              <a:rPr lang="ko-KR" altLang="en-US" dirty="0" err="1">
                <a:solidFill>
                  <a:schemeClr val="tx1"/>
                </a:solidFill>
              </a:rPr>
              <a:t>영화</a:t>
            </a:r>
            <a:r>
              <a:rPr lang="ko-KR" altLang="en-US" b="1" u="sng" dirty="0" err="1">
                <a:solidFill>
                  <a:srgbClr val="0070C0"/>
                </a:solidFill>
              </a:rPr>
              <a:t>든지</a:t>
            </a:r>
            <a:r>
              <a:rPr lang="ko-KR" altLang="en-US" dirty="0">
                <a:solidFill>
                  <a:schemeClr val="tx1"/>
                </a:solidFill>
              </a:rPr>
              <a:t> 코미디 </a:t>
            </a:r>
            <a:r>
              <a:rPr lang="ko-KR" altLang="en-US" dirty="0" err="1">
                <a:solidFill>
                  <a:schemeClr val="tx1"/>
                </a:solidFill>
              </a:rPr>
              <a:t>영화</a:t>
            </a:r>
            <a:r>
              <a:rPr lang="ko-KR" altLang="en-US" b="1" u="sng" dirty="0" err="1">
                <a:solidFill>
                  <a:srgbClr val="0070C0"/>
                </a:solidFill>
              </a:rPr>
              <a:t>든지</a:t>
            </a:r>
            <a:r>
              <a:rPr lang="ko-KR" altLang="en-US" dirty="0">
                <a:solidFill>
                  <a:schemeClr val="tx1"/>
                </a:solidFill>
              </a:rPr>
              <a:t> 다 좋아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r>
              <a:rPr lang="ko-KR" altLang="en-US" dirty="0">
                <a:solidFill>
                  <a:schemeClr val="tx1"/>
                </a:solidFill>
              </a:rPr>
              <a:t> 너 보고 싶은 거 같이 보자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7914D9E0-6FA1-544C-8B2D-3A34F35540C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1E090A7A-9B3B-3A44-95CA-9157DFCB9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0"/>
          <a:stretch/>
        </p:blipFill>
        <p:spPr>
          <a:xfrm>
            <a:off x="179512" y="836711"/>
            <a:ext cx="8784976" cy="43643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7EE47A-4C45-47D7-85FE-8593F351492C}"/>
              </a:ext>
            </a:extLst>
          </p:cNvPr>
          <p:cNvSpPr txBox="1"/>
          <p:nvPr/>
        </p:nvSpPr>
        <p:spPr>
          <a:xfrm>
            <a:off x="323528" y="471879"/>
            <a:ext cx="84969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 </a:t>
            </a:r>
            <a:r>
              <a:rPr 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무엇을 선택해도 괜찮을 때가 있습니다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그림을 보고 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‘(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든지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사용해서 이야기해 보세요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9114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0FC91C86-63BC-2246-9CDD-A5875507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46"/>
          <a:stretch/>
        </p:blipFill>
        <p:spPr>
          <a:xfrm>
            <a:off x="395536" y="332656"/>
            <a:ext cx="7666956" cy="30963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05CD73-C2D8-E64B-AC7F-3D329169481C}"/>
              </a:ext>
            </a:extLst>
          </p:cNvPr>
          <p:cNvSpPr txBox="1"/>
          <p:nvPr/>
        </p:nvSpPr>
        <p:spPr>
          <a:xfrm>
            <a:off x="467544" y="4469725"/>
            <a:ext cx="8208912" cy="164592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b="1" dirty="0"/>
              <a:t>정답</a:t>
            </a:r>
            <a:endParaRPr lang="en-US" altLang="ko-KR" b="1" dirty="0"/>
          </a:p>
          <a:p>
            <a:r>
              <a:rPr lang="en-US" altLang="ko-KR" dirty="0"/>
              <a:t>2.</a:t>
            </a:r>
            <a:r>
              <a:rPr lang="ko-KR" altLang="en-US" dirty="0"/>
              <a:t> </a:t>
            </a:r>
            <a:r>
              <a:rPr lang="en-US" altLang="ko-KR" dirty="0"/>
              <a:t>A:  </a:t>
            </a:r>
            <a:r>
              <a:rPr lang="ko-KR" altLang="en-US" dirty="0"/>
              <a:t>배드민턴 칠까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 err="1"/>
              <a:t>농구할까</a:t>
            </a:r>
            <a:r>
              <a:rPr lang="en-US" altLang="ko-KR" dirty="0"/>
              <a:t>? </a:t>
            </a:r>
          </a:p>
          <a:p>
            <a:r>
              <a:rPr lang="en-US" dirty="0"/>
              <a:t>    B: </a:t>
            </a:r>
            <a:r>
              <a:rPr lang="ko-KR" altLang="en-US" dirty="0"/>
              <a:t> 나는 배드민턴</a:t>
            </a:r>
            <a:r>
              <a:rPr lang="ko-KR" altLang="en-US" b="1" u="sng" dirty="0">
                <a:solidFill>
                  <a:srgbClr val="0070C0"/>
                </a:solidFill>
              </a:rPr>
              <a:t>이든지</a:t>
            </a:r>
            <a:r>
              <a:rPr lang="ko-KR" altLang="en-US" dirty="0"/>
              <a:t> </a:t>
            </a:r>
            <a:r>
              <a:rPr lang="ko-KR" altLang="en-US" dirty="0" err="1"/>
              <a:t>농구</a:t>
            </a:r>
            <a:r>
              <a:rPr lang="ko-KR" altLang="en-US" b="1" u="sng" dirty="0" err="1">
                <a:solidFill>
                  <a:srgbClr val="0070C0"/>
                </a:solidFill>
              </a:rPr>
              <a:t>든지</a:t>
            </a:r>
            <a:r>
              <a:rPr lang="ko-KR" altLang="en-US" b="1" u="sng" dirty="0">
                <a:solidFill>
                  <a:srgbClr val="0070C0"/>
                </a:solidFill>
              </a:rPr>
              <a:t> </a:t>
            </a:r>
            <a:r>
              <a:rPr lang="ko-KR" altLang="en-US" dirty="0"/>
              <a:t>다 좋아</a:t>
            </a:r>
            <a:r>
              <a:rPr lang="en-US" altLang="ko-KR" dirty="0"/>
              <a:t>.</a:t>
            </a:r>
            <a:r>
              <a:rPr lang="ko-KR" altLang="en-US" dirty="0"/>
              <a:t> 너 하고 싶은 거 같이 하자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3.</a:t>
            </a:r>
            <a:r>
              <a:rPr lang="ko-KR" altLang="en-US" dirty="0"/>
              <a:t> </a:t>
            </a:r>
            <a:r>
              <a:rPr lang="en-US" altLang="ko-KR" dirty="0"/>
              <a:t>A:  </a:t>
            </a:r>
            <a:r>
              <a:rPr lang="ko-KR" altLang="en-US" dirty="0"/>
              <a:t>자전거 탈까</a:t>
            </a:r>
            <a:r>
              <a:rPr lang="en-US" altLang="ko-KR" dirty="0"/>
              <a:t>,</a:t>
            </a:r>
            <a:r>
              <a:rPr lang="ko-KR" altLang="en-US" dirty="0"/>
              <a:t> 스케이트보드 탈까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    </a:t>
            </a:r>
            <a:r>
              <a:rPr lang="en-US" altLang="ko-KR" dirty="0"/>
              <a:t>B: </a:t>
            </a:r>
            <a:r>
              <a:rPr lang="ko-KR" altLang="en-US" dirty="0"/>
              <a:t>나는 </a:t>
            </a:r>
            <a:r>
              <a:rPr lang="ko-KR" altLang="en-US" dirty="0" err="1"/>
              <a:t>자전거</a:t>
            </a:r>
            <a:r>
              <a:rPr lang="ko-KR" altLang="en-US" b="1" u="sng" dirty="0" err="1">
                <a:solidFill>
                  <a:srgbClr val="0070C0"/>
                </a:solidFill>
              </a:rPr>
              <a:t>든지</a:t>
            </a:r>
            <a:r>
              <a:rPr lang="ko-KR" altLang="en-US" dirty="0"/>
              <a:t> </a:t>
            </a:r>
            <a:r>
              <a:rPr lang="ko-KR" altLang="en-US" dirty="0" err="1"/>
              <a:t>스케이트보드</a:t>
            </a:r>
            <a:r>
              <a:rPr lang="ko-KR" altLang="en-US" b="1" u="sng" dirty="0" err="1">
                <a:solidFill>
                  <a:srgbClr val="0070C0"/>
                </a:solidFill>
              </a:rPr>
              <a:t>든지</a:t>
            </a:r>
            <a:r>
              <a:rPr lang="ko-KR" altLang="en-US" dirty="0"/>
              <a:t> 다 좋아</a:t>
            </a:r>
            <a:r>
              <a:rPr lang="en-US" altLang="ko-KR" dirty="0"/>
              <a:t>.</a:t>
            </a:r>
            <a:r>
              <a:rPr lang="ko-KR" altLang="en-US" dirty="0"/>
              <a:t> 너 타고 싶은 거 같이 타자</a:t>
            </a:r>
            <a:r>
              <a:rPr lang="en-US" altLang="ko-KR" dirty="0"/>
              <a:t>.</a:t>
            </a: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E945DE0-DEE5-EB48-BF2A-F8DABE5B5903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23DCE6-3439-4B89-AA2F-B491A09F34C0}"/>
              </a:ext>
            </a:extLst>
          </p:cNvPr>
          <p:cNvSpPr txBox="1"/>
          <p:nvPr/>
        </p:nvSpPr>
        <p:spPr>
          <a:xfrm>
            <a:off x="333326" y="3212976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친구와 약속을 만들어 보세요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그리고 친구의 질문에 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‘(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든지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사용해서 대답해 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보세요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Make an appointment with your classmate. Ask and answer using ‘(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든지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‘.</a:t>
            </a:r>
            <a:endParaRPr 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1893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7DE62-633A-734C-BE50-7E8E41F3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46" y="274638"/>
            <a:ext cx="8347154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문법</a:t>
            </a:r>
            <a:r>
              <a:rPr lang="en-US" altLang="ko-KR" sz="3600" dirty="0"/>
              <a:t> </a:t>
            </a:r>
            <a:r>
              <a:rPr lang="ko-KR" altLang="en-US" sz="3600" dirty="0"/>
              <a:t>및 표현</a:t>
            </a:r>
            <a:r>
              <a:rPr lang="ko-KR" altLang="en-US" dirty="0"/>
              <a:t>  </a:t>
            </a:r>
            <a:r>
              <a:rPr lang="en-US" altLang="ko-KR" sz="2800" dirty="0"/>
              <a:t>P.24</a:t>
            </a:r>
            <a:endParaRPr lang="en-US" sz="2800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372F6A6-ABA7-4C43-ABB3-3AC0F0596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46" y="927164"/>
            <a:ext cx="8358815" cy="5382156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BD2E4D1-63EC-1544-AB49-F9BC00CED73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5673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2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내 꿈은 요리사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My dream is to become a chef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26150" y="3992378"/>
            <a:ext cx="8316416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– 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이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든지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기 위해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서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기 위해서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19674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400" dirty="0">
                <a:solidFill>
                  <a:schemeClr val="tx2"/>
                </a:solidFill>
              </a:rPr>
              <a:t>어떤 일을 하는 목적이나 의도를 나타냄</a:t>
            </a:r>
            <a:r>
              <a:rPr lang="en-US" altLang="ko-KR" sz="2400" dirty="0">
                <a:solidFill>
                  <a:schemeClr val="tx2"/>
                </a:solidFill>
              </a:rPr>
              <a:t>.</a:t>
            </a:r>
            <a:r>
              <a:rPr lang="ko-KR" altLang="en-US" sz="2400" dirty="0">
                <a:solidFill>
                  <a:schemeClr val="tx2"/>
                </a:solidFill>
              </a:rPr>
              <a:t> 형용사에 </a:t>
            </a:r>
            <a:r>
              <a:rPr lang="en-US" altLang="ko-KR" sz="2400" dirty="0">
                <a:solidFill>
                  <a:schemeClr val="tx2"/>
                </a:solidFill>
              </a:rPr>
              <a:t>‘~</a:t>
            </a:r>
            <a:r>
              <a:rPr lang="ko-KR" altLang="en-US" sz="2400" dirty="0">
                <a:solidFill>
                  <a:schemeClr val="tx2"/>
                </a:solidFill>
              </a:rPr>
              <a:t>아</a:t>
            </a:r>
            <a:r>
              <a:rPr lang="en-US" altLang="ko-KR" sz="2400" dirty="0">
                <a:solidFill>
                  <a:schemeClr val="tx2"/>
                </a:solidFill>
              </a:rPr>
              <a:t>/</a:t>
            </a:r>
            <a:r>
              <a:rPr lang="ko-KR" altLang="en-US" sz="2400" dirty="0">
                <a:solidFill>
                  <a:schemeClr val="tx2"/>
                </a:solidFill>
              </a:rPr>
              <a:t>어지다</a:t>
            </a:r>
            <a:r>
              <a:rPr lang="en-US" altLang="ko-KR" sz="2400" dirty="0">
                <a:solidFill>
                  <a:schemeClr val="tx2"/>
                </a:solidFill>
              </a:rPr>
              <a:t>’</a:t>
            </a:r>
            <a:r>
              <a:rPr lang="ko-KR" altLang="en-US" sz="2400" dirty="0">
                <a:solidFill>
                  <a:schemeClr val="tx2"/>
                </a:solidFill>
              </a:rPr>
              <a:t>가 붙어 동사가 되면 </a:t>
            </a:r>
            <a:r>
              <a:rPr lang="en-US" altLang="ko-KR" sz="2400" dirty="0">
                <a:solidFill>
                  <a:schemeClr val="tx2"/>
                </a:solidFill>
              </a:rPr>
              <a:t>‘~</a:t>
            </a:r>
            <a:r>
              <a:rPr lang="ko-KR" altLang="en-US" sz="2400" dirty="0">
                <a:solidFill>
                  <a:schemeClr val="tx2"/>
                </a:solidFill>
              </a:rPr>
              <a:t>기 위해</a:t>
            </a:r>
            <a:r>
              <a:rPr lang="en-US" altLang="ko-KR" sz="2400" dirty="0">
                <a:solidFill>
                  <a:schemeClr val="tx2"/>
                </a:solidFill>
              </a:rPr>
              <a:t>(</a:t>
            </a:r>
            <a:r>
              <a:rPr lang="ko-KR" altLang="en-US" sz="2400" dirty="0">
                <a:solidFill>
                  <a:schemeClr val="tx2"/>
                </a:solidFill>
              </a:rPr>
              <a:t>서</a:t>
            </a:r>
            <a:r>
              <a:rPr lang="en-US" altLang="ko-KR" sz="2400" dirty="0">
                <a:solidFill>
                  <a:schemeClr val="tx2"/>
                </a:solidFill>
              </a:rPr>
              <a:t>)’</a:t>
            </a:r>
            <a:r>
              <a:rPr lang="ko-KR" altLang="en-US" sz="2400" dirty="0">
                <a:solidFill>
                  <a:schemeClr val="tx2"/>
                </a:solidFill>
              </a:rPr>
              <a:t>와 함께 쓸 수 있음</a:t>
            </a:r>
            <a:r>
              <a:rPr lang="en-US" altLang="ko-KR" sz="2400" dirty="0">
                <a:solidFill>
                  <a:schemeClr val="tx2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4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400" dirty="0">
                <a:solidFill>
                  <a:schemeClr val="tx2"/>
                </a:solidFill>
              </a:rPr>
              <a:t>This is used to express the intention or purpose. Some adjectives with ‘~</a:t>
            </a:r>
            <a:r>
              <a:rPr lang="ko-KR" altLang="en-US" sz="2400" dirty="0">
                <a:solidFill>
                  <a:schemeClr val="tx2"/>
                </a:solidFill>
              </a:rPr>
              <a:t>아</a:t>
            </a:r>
            <a:r>
              <a:rPr lang="en-US" altLang="ko-KR" sz="2400" dirty="0">
                <a:solidFill>
                  <a:schemeClr val="tx2"/>
                </a:solidFill>
              </a:rPr>
              <a:t>/</a:t>
            </a:r>
            <a:r>
              <a:rPr lang="ko-KR" altLang="en-US" sz="2400" dirty="0">
                <a:solidFill>
                  <a:schemeClr val="tx2"/>
                </a:solidFill>
              </a:rPr>
              <a:t>어지다</a:t>
            </a:r>
            <a:r>
              <a:rPr lang="en-US" altLang="ko-KR" sz="2400" dirty="0">
                <a:solidFill>
                  <a:schemeClr val="tx2"/>
                </a:solidFill>
              </a:rPr>
              <a:t>’</a:t>
            </a:r>
            <a:r>
              <a:rPr lang="ko-KR" altLang="en-US" sz="2400" dirty="0">
                <a:solidFill>
                  <a:schemeClr val="tx2"/>
                </a:solidFill>
              </a:rPr>
              <a:t> </a:t>
            </a:r>
            <a:r>
              <a:rPr lang="en-US" altLang="ko-KR" sz="2400" dirty="0">
                <a:solidFill>
                  <a:schemeClr val="tx2"/>
                </a:solidFill>
              </a:rPr>
              <a:t>are used with ‘~</a:t>
            </a:r>
            <a:r>
              <a:rPr lang="ko-KR" altLang="en-US" sz="2400" dirty="0">
                <a:solidFill>
                  <a:schemeClr val="tx2"/>
                </a:solidFill>
              </a:rPr>
              <a:t>기 위해</a:t>
            </a:r>
            <a:r>
              <a:rPr lang="en-US" altLang="ko-KR" sz="2400" dirty="0">
                <a:solidFill>
                  <a:schemeClr val="tx2"/>
                </a:solidFill>
              </a:rPr>
              <a:t>(</a:t>
            </a:r>
            <a:r>
              <a:rPr lang="ko-KR" altLang="en-US" sz="2400" dirty="0">
                <a:solidFill>
                  <a:schemeClr val="tx2"/>
                </a:solidFill>
              </a:rPr>
              <a:t>서</a:t>
            </a:r>
            <a:r>
              <a:rPr lang="en-US" altLang="ko-KR" sz="2400" dirty="0">
                <a:solidFill>
                  <a:schemeClr val="tx2"/>
                </a:solidFill>
              </a:rPr>
              <a:t>)’.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2"/>
                </a:solidFill>
              </a:rPr>
              <a:t>예</a:t>
            </a:r>
            <a:r>
              <a:rPr lang="en-US" altLang="ko-KR" sz="2800" dirty="0">
                <a:solidFill>
                  <a:schemeClr val="tx2"/>
                </a:solidFill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800" dirty="0">
                <a:solidFill>
                  <a:schemeClr val="tx2"/>
                </a:solidFill>
              </a:rPr>
              <a:t>    </a:t>
            </a:r>
            <a:r>
              <a:rPr lang="en-US" altLang="ko-KR" sz="2200" dirty="0">
                <a:solidFill>
                  <a:schemeClr val="tx2"/>
                </a:solidFill>
              </a:rPr>
              <a:t>1.</a:t>
            </a:r>
            <a:r>
              <a:rPr lang="ko-KR" altLang="en-US" sz="2200" dirty="0">
                <a:solidFill>
                  <a:schemeClr val="tx2"/>
                </a:solidFill>
              </a:rPr>
              <a:t> 저는 한국어로 대화하</a:t>
            </a:r>
            <a:r>
              <a:rPr lang="ko-KR" altLang="en-US" sz="2200" b="1" u="sng" dirty="0">
                <a:solidFill>
                  <a:srgbClr val="0070C0"/>
                </a:solidFill>
              </a:rPr>
              <a:t>기 위해 </a:t>
            </a:r>
            <a:r>
              <a:rPr lang="ko-KR" altLang="en-US" sz="2200" dirty="0">
                <a:solidFill>
                  <a:schemeClr val="tx2"/>
                </a:solidFill>
              </a:rPr>
              <a:t>한국어를 열심히 배울 거예요</a:t>
            </a:r>
            <a:r>
              <a:rPr lang="en-US" altLang="ko-KR" sz="2200" dirty="0">
                <a:solidFill>
                  <a:schemeClr val="tx2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ko-KR" altLang="en-US" sz="2200" dirty="0">
                <a:solidFill>
                  <a:schemeClr val="tx2"/>
                </a:solidFill>
              </a:rPr>
              <a:t>     </a:t>
            </a:r>
            <a:r>
              <a:rPr lang="en-US" altLang="ko-KR" sz="2200" dirty="0">
                <a:solidFill>
                  <a:schemeClr val="tx2"/>
                </a:solidFill>
              </a:rPr>
              <a:t>2.</a:t>
            </a:r>
            <a:r>
              <a:rPr lang="ko-KR" altLang="en-US" sz="2200" dirty="0">
                <a:solidFill>
                  <a:schemeClr val="tx2"/>
                </a:solidFill>
              </a:rPr>
              <a:t>  저는 농구 선수가 되</a:t>
            </a:r>
            <a:r>
              <a:rPr lang="ko-KR" altLang="en-US" sz="2200" b="1" u="sng" dirty="0">
                <a:solidFill>
                  <a:srgbClr val="0070C0"/>
                </a:solidFill>
              </a:rPr>
              <a:t>기 위해 </a:t>
            </a:r>
            <a:r>
              <a:rPr lang="ko-KR" altLang="en-US" sz="2200" dirty="0">
                <a:solidFill>
                  <a:schemeClr val="tx2"/>
                </a:solidFill>
              </a:rPr>
              <a:t>농구 연습을 열심히 할 거예요</a:t>
            </a:r>
            <a:r>
              <a:rPr lang="en-US" altLang="ko-KR" sz="2200" dirty="0">
                <a:solidFill>
                  <a:schemeClr val="tx2"/>
                </a:solidFill>
              </a:rPr>
              <a:t>.</a:t>
            </a:r>
            <a:endParaRPr lang="en-US" altLang="ko-KR" sz="22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8223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18919-0A4A-CB4C-9CF0-3F70FDA21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/>
              <a:t>~</a:t>
            </a:r>
            <a:r>
              <a:rPr lang="ko-KR" altLang="en-US" dirty="0"/>
              <a:t>기 위해서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FCD4C-7E62-EE46-A8F9-59D3820B7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7"/>
            <a:ext cx="8229600" cy="85010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https://www.youtube.com/watch?v=MSqwbee3SaY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01EFB14E-132F-7442-9C31-2E1E910BCD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50" y="1988840"/>
            <a:ext cx="5853215" cy="40115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4C19754F-B48A-6C41-AE2D-35E189D40B0E}"/>
              </a:ext>
            </a:extLst>
          </p:cNvPr>
          <p:cNvSpPr/>
          <p:nvPr/>
        </p:nvSpPr>
        <p:spPr>
          <a:xfrm>
            <a:off x="6732240" y="3789040"/>
            <a:ext cx="1954560" cy="2211316"/>
          </a:xfrm>
          <a:prstGeom prst="wedgeRectCallout">
            <a:avLst>
              <a:gd name="adj1" fmla="val -24795"/>
              <a:gd name="adj2" fmla="val -13079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위의 영상을 보면서 다양한 예문을 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들어 볼까요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6DAAEE3C-FE41-8548-B3B2-9C88BF8E962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485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B1E9C3DC-E926-C146-A610-00EAAE8E2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40" y="387119"/>
            <a:ext cx="8280920" cy="4421129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7ECBA954-64AA-2749-848F-F979F5926D5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F1145F-E2C0-1A4F-BADE-B13BDE686FE2}"/>
              </a:ext>
            </a:extLst>
          </p:cNvPr>
          <p:cNvSpPr txBox="1"/>
          <p:nvPr/>
        </p:nvSpPr>
        <p:spPr>
          <a:xfrm>
            <a:off x="431540" y="4808248"/>
            <a:ext cx="8100900" cy="137160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정답</a:t>
            </a:r>
            <a:endParaRPr lang="en-US" altLang="ko-KR" dirty="0"/>
          </a:p>
          <a:p>
            <a:r>
              <a:rPr lang="en-US" altLang="ko-KR" dirty="0"/>
              <a:t>2.</a:t>
            </a:r>
            <a:r>
              <a:rPr lang="ko-KR" altLang="en-US" dirty="0"/>
              <a:t> 엄마의 생신에 선물을 </a:t>
            </a:r>
            <a:r>
              <a:rPr lang="ko-KR" altLang="en-US" dirty="0">
                <a:solidFill>
                  <a:schemeClr val="tx1"/>
                </a:solidFill>
              </a:rPr>
              <a:t>하</a:t>
            </a:r>
            <a:r>
              <a:rPr lang="ko-KR" altLang="en-US" b="1" u="sng" dirty="0">
                <a:solidFill>
                  <a:srgbClr val="FF0000"/>
                </a:solidFill>
              </a:rPr>
              <a:t>기 위해서 </a:t>
            </a:r>
            <a:r>
              <a:rPr lang="ko-KR" altLang="en-US" dirty="0"/>
              <a:t>돈을 모아야 돼요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3.</a:t>
            </a:r>
            <a:r>
              <a:rPr lang="ko-KR" altLang="en-US" dirty="0"/>
              <a:t> 좋은 친구가 </a:t>
            </a:r>
            <a:r>
              <a:rPr lang="ko-KR" altLang="en-US" dirty="0">
                <a:solidFill>
                  <a:schemeClr val="tx1"/>
                </a:solidFill>
              </a:rPr>
              <a:t>되</a:t>
            </a:r>
            <a:r>
              <a:rPr lang="ko-KR" altLang="en-US" b="1" u="sng" dirty="0">
                <a:solidFill>
                  <a:srgbClr val="FF0000"/>
                </a:solidFill>
              </a:rPr>
              <a:t>기 위해서 </a:t>
            </a:r>
            <a:r>
              <a:rPr lang="ko-KR" altLang="en-US" dirty="0"/>
              <a:t>친구의 이야기를 잘 들어야 돼요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4.</a:t>
            </a:r>
            <a:r>
              <a:rPr lang="ko-KR" altLang="en-US" dirty="0"/>
              <a:t> 내일 우리 집에서 파티를 </a:t>
            </a:r>
            <a:r>
              <a:rPr lang="ko-KR" altLang="en-US" dirty="0">
                <a:solidFill>
                  <a:schemeClr val="tx1"/>
                </a:solidFill>
              </a:rPr>
              <a:t>하</a:t>
            </a:r>
            <a:r>
              <a:rPr lang="ko-KR" altLang="en-US" b="1" u="sng" dirty="0">
                <a:solidFill>
                  <a:srgbClr val="FF0000"/>
                </a:solidFill>
              </a:rPr>
              <a:t>기 위해서 </a:t>
            </a:r>
            <a:r>
              <a:rPr lang="ko-KR" altLang="en-US" dirty="0"/>
              <a:t>청소를 해야 돼요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32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49C65CF-ECEB-A84F-959F-33906289D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92" y="620688"/>
            <a:ext cx="7757816" cy="201622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86D0077-21A1-9546-AAC3-22B26C2C8A3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00F031E4-160F-EE4E-8BCC-570C9F766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284" y="3625379"/>
            <a:ext cx="2664296" cy="2769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C3C05048-2466-8A4C-89AD-7A363D876641}"/>
              </a:ext>
            </a:extLst>
          </p:cNvPr>
          <p:cNvSpPr/>
          <p:nvPr/>
        </p:nvSpPr>
        <p:spPr>
          <a:xfrm>
            <a:off x="467544" y="2969988"/>
            <a:ext cx="1666128" cy="1605713"/>
          </a:xfrm>
          <a:prstGeom prst="wedgeEllipseCallout">
            <a:avLst>
              <a:gd name="adj1" fmla="val 108594"/>
              <a:gd name="adj2" fmla="val 3247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어떤 희망이나 계획이 있어요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7FAC3858-B6F4-EA42-8C88-EC839ECDB2DE}"/>
              </a:ext>
            </a:extLst>
          </p:cNvPr>
          <p:cNvSpPr/>
          <p:nvPr/>
        </p:nvSpPr>
        <p:spPr>
          <a:xfrm>
            <a:off x="6156176" y="2822523"/>
            <a:ext cx="1800200" cy="1753178"/>
          </a:xfrm>
          <a:prstGeom prst="wedgeEllipseCallout">
            <a:avLst>
              <a:gd name="adj1" fmla="val -88880"/>
              <a:gd name="adj2" fmla="val 4159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그걸 이루기 위해서   뭘 해야 할까요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61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5F22-85E2-9749-A80D-0C418582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듣고 말해 봐요</a:t>
            </a:r>
            <a:r>
              <a:rPr lang="en-US" altLang="ko-KR" sz="4000" dirty="0"/>
              <a:t>   </a:t>
            </a:r>
            <a:r>
              <a:rPr lang="en-US" altLang="ko-KR" sz="3200" dirty="0"/>
              <a:t>P.26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D76473A3-F313-104F-B01B-F9860721A1F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FC7342A8-C08F-A644-87EC-340A8BC3C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7116825" cy="4681498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1D1DC5B0-8EB0-BA43-AAA3-23323CD92CAA}"/>
              </a:ext>
            </a:extLst>
          </p:cNvPr>
          <p:cNvSpPr/>
          <p:nvPr/>
        </p:nvSpPr>
        <p:spPr>
          <a:xfrm>
            <a:off x="6804248" y="4437112"/>
            <a:ext cx="2173292" cy="1438776"/>
          </a:xfrm>
          <a:prstGeom prst="wedgeEllipseCallout">
            <a:avLst>
              <a:gd name="adj1" fmla="val -837"/>
              <a:gd name="adj2" fmla="val -182730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 수빈이와 아빠의 대화를 들어 볼까요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9" name="004.mp3" descr="004.mp3">
            <a:hlinkClick r:id="" action="ppaction://media"/>
            <a:extLst>
              <a:ext uri="{FF2B5EF4-FFF2-40B4-BE49-F238E27FC236}">
                <a16:creationId xmlns:a16="http://schemas.microsoft.com/office/drawing/2014/main" id="{0A5F2717-0939-9040-8508-1D6373FF78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1310169"/>
            <a:ext cx="812800" cy="8128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944078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22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8BDB-A757-D54D-8BDC-B6C04AD8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20" y="413793"/>
            <a:ext cx="8229600" cy="71095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듣고 말하기 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2193D04-6A44-1041-AE24-B9F26F1753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94B52-374A-FE40-BDBC-AE4621E04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7824" y="1988840"/>
            <a:ext cx="2304256" cy="413732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178609D-A5A8-2E4C-8CB4-D1C13BA1B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84" y="1239876"/>
            <a:ext cx="8535888" cy="5111832"/>
          </a:xfrm>
          <a:prstGeom prst="rect">
            <a:avLst/>
          </a:prstGeom>
        </p:spPr>
      </p:pic>
      <p:sp>
        <p:nvSpPr>
          <p:cNvPr id="6" name="Donut 5">
            <a:extLst>
              <a:ext uri="{FF2B5EF4-FFF2-40B4-BE49-F238E27FC236}">
                <a16:creationId xmlns:a16="http://schemas.microsoft.com/office/drawing/2014/main" id="{B400A7AD-8F7E-8841-88E6-5B493E31C6E7}"/>
              </a:ext>
            </a:extLst>
          </p:cNvPr>
          <p:cNvSpPr/>
          <p:nvPr/>
        </p:nvSpPr>
        <p:spPr>
          <a:xfrm>
            <a:off x="1101483" y="2504471"/>
            <a:ext cx="432048" cy="3945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Donut 11">
            <a:extLst>
              <a:ext uri="{FF2B5EF4-FFF2-40B4-BE49-F238E27FC236}">
                <a16:creationId xmlns:a16="http://schemas.microsoft.com/office/drawing/2014/main" id="{F75C6C21-F86A-894B-9962-EB1B0E678772}"/>
              </a:ext>
            </a:extLst>
          </p:cNvPr>
          <p:cNvSpPr/>
          <p:nvPr/>
        </p:nvSpPr>
        <p:spPr>
          <a:xfrm>
            <a:off x="1095579" y="4203039"/>
            <a:ext cx="432048" cy="3945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389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97A59-0AF7-3540-BBB0-981C57F95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듣고 말하기</a:t>
            </a:r>
            <a:endParaRPr lang="en-US" sz="32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138B5E6D-C72D-1945-B77A-EF627C6F1EB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A618A6D2-0D99-C944-8164-18F3253A5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29113"/>
            <a:ext cx="8291264" cy="52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640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7D371-33D7-9243-88C8-70CB30B73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457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말하기</a:t>
            </a:r>
            <a:endParaRPr lang="en-US" sz="36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D3B93268-FB14-3643-9DD9-C724C1C896C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DE80EC4-BB71-664D-B700-B1589E99F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76" y="955651"/>
            <a:ext cx="8798247" cy="525440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E1F58F-1DFD-1E45-9A16-4A6AB0BD066A}"/>
              </a:ext>
            </a:extLst>
          </p:cNvPr>
          <p:cNvCxnSpPr/>
          <p:nvPr/>
        </p:nvCxnSpPr>
        <p:spPr>
          <a:xfrm>
            <a:off x="1619672" y="4653136"/>
            <a:ext cx="23042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60C663-FB5A-0249-AD90-3B2032E7BB9F}"/>
              </a:ext>
            </a:extLst>
          </p:cNvPr>
          <p:cNvCxnSpPr>
            <a:cxnSpLocks/>
          </p:cNvCxnSpPr>
          <p:nvPr/>
        </p:nvCxnSpPr>
        <p:spPr>
          <a:xfrm>
            <a:off x="2483768" y="5805264"/>
            <a:ext cx="93610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2B0AFB93-E9E4-354B-B557-5DEE1F2E7A7E}"/>
              </a:ext>
            </a:extLst>
          </p:cNvPr>
          <p:cNvSpPr/>
          <p:nvPr/>
        </p:nvSpPr>
        <p:spPr>
          <a:xfrm>
            <a:off x="7020272" y="1507042"/>
            <a:ext cx="1432968" cy="1944216"/>
          </a:xfrm>
          <a:prstGeom prst="wedgeRoundRectCallout">
            <a:avLst>
              <a:gd name="adj1" fmla="val -97871"/>
              <a:gd name="adj2" fmla="val -4543"/>
              <a:gd name="adj3" fmla="val 16667"/>
            </a:avLst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너는 장래 희망이 뭐야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9123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35A3-0C52-574E-AFC4-F78A3FF76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72" y="278903"/>
            <a:ext cx="8229600" cy="52231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3600" dirty="0">
                <a:solidFill>
                  <a:schemeClr val="tx1"/>
                </a:solidFill>
              </a:rPr>
              <a:t>“</a:t>
            </a:r>
            <a:r>
              <a:rPr lang="ko-KR" altLang="en-US" sz="3600" dirty="0">
                <a:solidFill>
                  <a:schemeClr val="tx1"/>
                </a:solidFill>
              </a:rPr>
              <a:t>우리는 커서 뭐가 될까요</a:t>
            </a:r>
            <a:r>
              <a:rPr lang="en-US" altLang="ko-KR" sz="3600" dirty="0">
                <a:solidFill>
                  <a:schemeClr val="tx1"/>
                </a:solidFill>
              </a:rPr>
              <a:t>?”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r>
              <a:rPr lang="en-US" altLang="ko-KR" sz="3600" dirty="0">
                <a:solidFill>
                  <a:schemeClr val="tx1"/>
                </a:solidFill>
              </a:rPr>
              <a:t>(</a:t>
            </a:r>
            <a:r>
              <a:rPr lang="ko-KR" altLang="en-US" sz="3600" dirty="0">
                <a:solidFill>
                  <a:schemeClr val="tx1"/>
                </a:solidFill>
              </a:rPr>
              <a:t>동요</a:t>
            </a:r>
            <a:r>
              <a:rPr lang="en-US" altLang="ko-KR" sz="3600" dirty="0">
                <a:solidFill>
                  <a:schemeClr val="tx1"/>
                </a:solidFill>
              </a:rPr>
              <a:t>)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AE919-E046-6643-B3E0-AC49C9415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72" y="1052737"/>
            <a:ext cx="8171727" cy="64807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ko-KR" alt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https://www.youtube.com/watch?v=S__ykXK6g4Y</a:t>
            </a:r>
            <a:endParaRPr lang="en-US" sz="2400" dirty="0"/>
          </a:p>
        </p:txBody>
      </p:sp>
      <p:pic>
        <p:nvPicPr>
          <p:cNvPr id="5" name="Picture 4" descr="A picture containing large, driving, holding&#10;&#10;Description automatically generated">
            <a:extLst>
              <a:ext uri="{FF2B5EF4-FFF2-40B4-BE49-F238E27FC236}">
                <a16:creationId xmlns:a16="http://schemas.microsoft.com/office/drawing/2014/main" id="{04DD3FE3-DCF9-FA4F-BDA2-53BFC9CCD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74369"/>
            <a:ext cx="5112568" cy="4077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CEB265BB-BCEF-1445-9270-5A8E973EC6D6}"/>
              </a:ext>
            </a:extLst>
          </p:cNvPr>
          <p:cNvSpPr/>
          <p:nvPr/>
        </p:nvSpPr>
        <p:spPr>
          <a:xfrm>
            <a:off x="6156176" y="2658950"/>
            <a:ext cx="2736304" cy="3393041"/>
          </a:xfrm>
          <a:prstGeom prst="wedgeEllipseCallout">
            <a:avLst>
              <a:gd name="adj1" fmla="val -35377"/>
              <a:gd name="adj2" fmla="val -710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여기를 눌러서 다양한 직업을 소개하는 동요를 따라 불러 봅시다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3356347A-1B86-4B45-97CA-92624D24491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99100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80D02-6B85-A045-8603-A7719B693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이야기해 봅시다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7012F2-4E04-D54D-B725-4B82500CCA78}"/>
              </a:ext>
            </a:extLst>
          </p:cNvPr>
          <p:cNvSpPr txBox="1"/>
          <p:nvPr/>
        </p:nvSpPr>
        <p:spPr>
          <a:xfrm>
            <a:off x="4762508" y="1340768"/>
            <a:ext cx="3948115" cy="48013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tx1"/>
                </a:solidFill>
              </a:rPr>
              <a:t>“</a:t>
            </a:r>
            <a:r>
              <a:rPr lang="ko-KR" altLang="en-US" sz="2400" dirty="0">
                <a:solidFill>
                  <a:schemeClr val="tx1"/>
                </a:solidFill>
              </a:rPr>
              <a:t>우리는 커서 뭐가 될까요</a:t>
            </a:r>
            <a:r>
              <a:rPr lang="en-US" altLang="ko-KR" sz="2400" dirty="0">
                <a:solidFill>
                  <a:schemeClr val="tx1"/>
                </a:solidFill>
              </a:rPr>
              <a:t>?”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altLang="ko-KR" sz="2400" dirty="0">
              <a:solidFill>
                <a:schemeClr val="tx1"/>
              </a:solidFill>
            </a:endParaRPr>
          </a:p>
          <a:p>
            <a:r>
              <a:rPr lang="ko-KR" altLang="en-US" sz="2400" dirty="0">
                <a:solidFill>
                  <a:schemeClr val="tx1"/>
                </a:solidFill>
              </a:rPr>
              <a:t>이 동요에 나오는 다양한 직업을 소개해 보세요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</a:p>
          <a:p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경찰관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소방관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선생님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의사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운동선수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과학자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연예인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군인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FC0D7C-FF51-504A-977F-808E22D28C06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Content Placeholder 7" descr="A drawing of a face&#10;&#10;Description automatically generated">
            <a:extLst>
              <a:ext uri="{FF2B5EF4-FFF2-40B4-BE49-F238E27FC236}">
                <a16:creationId xmlns:a16="http://schemas.microsoft.com/office/drawing/2014/main" id="{862F533B-ADD8-6044-9345-3C3C506AD1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40768"/>
            <a:ext cx="3672408" cy="4801314"/>
          </a:xfrm>
          <a:prstGeom prst="rect">
            <a:avLst/>
          </a:prstGeom>
          <a:ln w="127000" cap="rnd">
            <a:noFill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3601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9123" y="260647"/>
            <a:ext cx="8385755" cy="718845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21</a:t>
            </a:r>
            <a:r>
              <a:rPr kumimoji="1" lang="ko-KR" altLang="en-US" sz="2800" dirty="0"/>
              <a:t>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group of people standing in front of a crowd posing for the camera&#10;&#10;Description automatically generated">
            <a:extLst>
              <a:ext uri="{FF2B5EF4-FFF2-40B4-BE49-F238E27FC236}">
                <a16:creationId xmlns:a16="http://schemas.microsoft.com/office/drawing/2014/main" id="{344DF225-D7A6-2247-9E0B-8E245F650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23" y="1124744"/>
            <a:ext cx="8385755" cy="491363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21A9C-BCFE-274C-8628-C1E666B7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읽고 써 봐요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  P.28</a:t>
            </a:r>
            <a:endParaRPr lang="en-US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571E548-AACD-F04C-B1D6-59B49A16C9A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7583D199-85F0-614D-A50A-CA1354D0A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043056"/>
            <a:ext cx="8229600" cy="524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09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7D1EC89-BB62-F442-A28F-94D59D51C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8082644" cy="5832648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2684E4B-C604-A146-ABD8-AB415040118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:a16="http://schemas.microsoft.com/office/drawing/2014/main" id="{74838929-F614-5F40-BEBD-14A5E6DC200F}"/>
              </a:ext>
            </a:extLst>
          </p:cNvPr>
          <p:cNvSpPr/>
          <p:nvPr/>
        </p:nvSpPr>
        <p:spPr>
          <a:xfrm>
            <a:off x="1401090" y="1352938"/>
            <a:ext cx="432048" cy="3945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id="{E2BC1F23-614F-7E49-B468-EDCBB848253A}"/>
              </a:ext>
            </a:extLst>
          </p:cNvPr>
          <p:cNvSpPr/>
          <p:nvPr/>
        </p:nvSpPr>
        <p:spPr>
          <a:xfrm>
            <a:off x="1393850" y="3243309"/>
            <a:ext cx="432048" cy="3945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62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4F0259-9173-5E49-9C27-FF48D1CAF76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93838222-E1CA-B94E-BBA0-54263DD0D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49694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12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1D48C9C-7DA2-8146-A2DC-634988BB3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1124744"/>
            <a:ext cx="7992888" cy="47525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FB2732-7768-7748-8113-D1407E8D27F7}"/>
              </a:ext>
            </a:extLst>
          </p:cNvPr>
          <p:cNvSpPr txBox="1"/>
          <p:nvPr/>
        </p:nvSpPr>
        <p:spPr>
          <a:xfrm>
            <a:off x="863588" y="323392"/>
            <a:ext cx="7416824" cy="646331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600" dirty="0"/>
              <a:t>        </a:t>
            </a:r>
            <a:r>
              <a:rPr lang="ko-KR" altLang="en-US" sz="3600" dirty="0"/>
              <a:t>글쓰기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     </a:t>
            </a:r>
            <a:r>
              <a:rPr lang="en-US" altLang="ko-KR" sz="2400" dirty="0"/>
              <a:t>P.29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294DDFEE-5718-6C48-9E89-C56AB913DC5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765785E9-0C1E-304C-B041-E4C98E0BC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059" y="3140968"/>
            <a:ext cx="1254398" cy="13040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1580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30A071-0C99-5A4D-8D2B-93FB15317041}"/>
              </a:ext>
            </a:extLst>
          </p:cNvPr>
          <p:cNvSpPr txBox="1"/>
          <p:nvPr/>
        </p:nvSpPr>
        <p:spPr>
          <a:xfrm>
            <a:off x="611560" y="332656"/>
            <a:ext cx="7920880" cy="58477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200" dirty="0"/>
              <a:t> </a:t>
            </a:r>
            <a:r>
              <a:rPr lang="ko-KR" altLang="en-US" sz="3200" dirty="0"/>
              <a:t>문화를 배워요 </a:t>
            </a:r>
            <a:r>
              <a:rPr lang="en-US" altLang="ko-KR" sz="3200" dirty="0"/>
              <a:t>  </a:t>
            </a:r>
            <a:r>
              <a:rPr lang="en-US" altLang="ko-KR" sz="2800" dirty="0"/>
              <a:t>P.30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FFAD56E-083B-6543-B76B-3A2E16BB4ED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7A5FD84-8667-C342-B86A-33C0796FD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71943"/>
            <a:ext cx="7848872" cy="5379764"/>
          </a:xfrm>
          <a:prstGeom prst="rect">
            <a:avLst/>
          </a:prstGeom>
        </p:spPr>
      </p:pic>
      <p:sp>
        <p:nvSpPr>
          <p:cNvPr id="8" name="Cloud Callout 7">
            <a:extLst>
              <a:ext uri="{FF2B5EF4-FFF2-40B4-BE49-F238E27FC236}">
                <a16:creationId xmlns:a16="http://schemas.microsoft.com/office/drawing/2014/main" id="{30498295-7071-E442-A69A-5BBC1BB4B543}"/>
              </a:ext>
            </a:extLst>
          </p:cNvPr>
          <p:cNvSpPr/>
          <p:nvPr/>
        </p:nvSpPr>
        <p:spPr>
          <a:xfrm>
            <a:off x="7308304" y="1124744"/>
            <a:ext cx="1638436" cy="1296144"/>
          </a:xfrm>
          <a:prstGeom prst="cloudCallout">
            <a:avLst>
              <a:gd name="adj1" fmla="val -60261"/>
              <a:gd name="adj2" fmla="val 704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미래의 직업은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4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젊어지는 샘물</a:t>
            </a:r>
            <a:r>
              <a:rPr lang="en-US" altLang="ko-KR" sz="3200" dirty="0"/>
              <a:t>&gt;</a:t>
            </a:r>
            <a:r>
              <a:rPr lang="ko-KR" altLang="en-US" sz="3200" dirty="0"/>
              <a:t>   </a:t>
            </a:r>
            <a:r>
              <a:rPr lang="ko-KR" altLang="en-US" sz="2400" dirty="0"/>
              <a:t>전래동화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10" y="1118569"/>
            <a:ext cx="7861780" cy="728104"/>
          </a:xfr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https://www.youtube.com/watch?v=J9sSYM4EP94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CF3DC5B0-0318-184E-B590-50F36EA02FE7}"/>
              </a:ext>
            </a:extLst>
          </p:cNvPr>
          <p:cNvSpPr/>
          <p:nvPr/>
        </p:nvSpPr>
        <p:spPr>
          <a:xfrm>
            <a:off x="6948265" y="3645024"/>
            <a:ext cx="2016224" cy="2323505"/>
          </a:xfrm>
          <a:prstGeom prst="wedgeRoundRectCallout">
            <a:avLst>
              <a:gd name="adj1" fmla="val -23481"/>
              <a:gd name="adj2" fmla="val -118576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다음의 사이트를 눌러 재미있는 이야기를 </a:t>
            </a:r>
            <a:endParaRPr lang="en-US" altLang="ko-K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들어 봅시다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16E708-EDE3-D340-8AE3-B4C5618AB4C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picture containing indoor, table, small, sitting&#10;&#10;Description automatically generated">
            <a:extLst>
              <a:ext uri="{FF2B5EF4-FFF2-40B4-BE49-F238E27FC236}">
                <a16:creationId xmlns:a16="http://schemas.microsoft.com/office/drawing/2014/main" id="{BC4EED55-311E-8942-9F7F-71516FF60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60" y="2207024"/>
            <a:ext cx="5968519" cy="36930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45071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00052-B03F-2246-8C28-68E9C1C192B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“</a:t>
            </a:r>
            <a:r>
              <a:rPr lang="ko-KR" altLang="en-US" sz="3200" dirty="0"/>
              <a:t>젊어지는 샘물</a:t>
            </a:r>
            <a:r>
              <a:rPr lang="en-US" altLang="ko-KR" sz="3200" dirty="0"/>
              <a:t>”</a:t>
            </a:r>
            <a:r>
              <a:rPr lang="ko-KR" altLang="en-US" sz="3200" dirty="0"/>
              <a:t>  </a:t>
            </a:r>
            <a:r>
              <a:rPr lang="en-US" altLang="ko-KR" sz="3200" dirty="0"/>
              <a:t>(</a:t>
            </a:r>
            <a:r>
              <a:rPr lang="ko-KR" altLang="en-US" sz="2400" dirty="0"/>
              <a:t>쓰기 숙제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ABF887-CBEF-4545-9D61-6E77533A7FEE}"/>
              </a:ext>
            </a:extLst>
          </p:cNvPr>
          <p:cNvSpPr txBox="1"/>
          <p:nvPr/>
        </p:nvSpPr>
        <p:spPr>
          <a:xfrm>
            <a:off x="4139953" y="1700808"/>
            <a:ext cx="4546848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1.</a:t>
            </a:r>
            <a:r>
              <a:rPr lang="ko-KR" altLang="en-US" dirty="0"/>
              <a:t> 다음의 뜻을 영어로 번역해서 써 보세요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buAutoNum type="arabicParenR"/>
            </a:pPr>
            <a:r>
              <a:rPr lang="ko-KR" altLang="en-US" dirty="0"/>
              <a:t>약초를 캐다</a:t>
            </a:r>
            <a:endParaRPr lang="en-US" altLang="ko-KR" dirty="0"/>
          </a:p>
          <a:p>
            <a:pPr marL="342900" indent="-342900">
              <a:buAutoNum type="arabicParenR"/>
            </a:pPr>
            <a:r>
              <a:rPr lang="ko-KR" altLang="en-US" dirty="0"/>
              <a:t>그물에 걸리다</a:t>
            </a:r>
            <a:endParaRPr lang="en-US" altLang="ko-KR" dirty="0"/>
          </a:p>
          <a:p>
            <a:pPr marL="342900" indent="-342900">
              <a:buAutoNum type="arabicParenR"/>
            </a:pPr>
            <a:r>
              <a:rPr lang="ko-KR" altLang="en-US" dirty="0"/>
              <a:t>따라오다</a:t>
            </a:r>
            <a:endParaRPr lang="en-US" altLang="ko-KR" dirty="0"/>
          </a:p>
          <a:p>
            <a:pPr marL="342900" indent="-342900">
              <a:buAutoNum type="arabicParenR"/>
            </a:pPr>
            <a:r>
              <a:rPr lang="ko-KR" altLang="en-US" dirty="0"/>
              <a:t>깊은 산속</a:t>
            </a:r>
            <a:endParaRPr lang="en-US" altLang="ko-KR" dirty="0"/>
          </a:p>
          <a:p>
            <a:pPr marL="342900" indent="-342900">
              <a:buAutoNum type="arabicParenR"/>
            </a:pPr>
            <a:r>
              <a:rPr lang="ko-KR" altLang="en-US" dirty="0"/>
              <a:t>샘물이 솟아나다</a:t>
            </a:r>
            <a:endParaRPr lang="en-US" altLang="ko-KR" dirty="0"/>
          </a:p>
          <a:p>
            <a:pPr marL="342900" indent="-342900">
              <a:buAutoNum type="arabicParenR"/>
            </a:pPr>
            <a:r>
              <a:rPr lang="ko-KR" altLang="en-US" dirty="0"/>
              <a:t>기운이 나다</a:t>
            </a:r>
            <a:endParaRPr lang="en-US" altLang="ko-KR" dirty="0"/>
          </a:p>
          <a:p>
            <a:pPr marL="342900" indent="-342900">
              <a:buAutoNum type="arabicParenR"/>
            </a:pPr>
            <a:r>
              <a:rPr lang="ko-KR" altLang="en-US" dirty="0"/>
              <a:t>젊어지는 샘물</a:t>
            </a:r>
            <a:endParaRPr lang="en-US" altLang="ko-KR" dirty="0"/>
          </a:p>
          <a:p>
            <a:pPr marL="342900" indent="-342900">
              <a:buAutoNum type="arabicParenR"/>
            </a:pPr>
            <a:r>
              <a:rPr lang="ko-KR" altLang="en-US" dirty="0"/>
              <a:t>욕심쟁이 할아버지</a:t>
            </a:r>
            <a:endParaRPr lang="en-US" altLang="ko-KR" dirty="0"/>
          </a:p>
          <a:p>
            <a:pPr marL="342900" indent="-342900">
              <a:buAutoNum type="arabicParenR"/>
            </a:pPr>
            <a:r>
              <a:rPr lang="ko-KR" altLang="en-US" dirty="0"/>
              <a:t>고운 색시</a:t>
            </a:r>
            <a:endParaRPr lang="en-US" altLang="ko-KR" dirty="0"/>
          </a:p>
          <a:p>
            <a:pPr marL="342900" indent="-342900">
              <a:buAutoNum type="arabicParenR"/>
            </a:pPr>
            <a:r>
              <a:rPr lang="ko-KR" altLang="en-US" dirty="0"/>
              <a:t> 아기를 키우다</a:t>
            </a:r>
            <a:endParaRPr lang="en-US" altLang="ko-KR" dirty="0"/>
          </a:p>
          <a:p>
            <a:pPr marL="342900" indent="-342900">
              <a:buAutoNum type="arabicParenR"/>
            </a:pPr>
            <a:endParaRPr lang="en-US" altLang="ko-KR" dirty="0"/>
          </a:p>
          <a:p>
            <a:r>
              <a:rPr lang="en-US" altLang="ko-KR" dirty="0"/>
              <a:t>2.</a:t>
            </a:r>
            <a:r>
              <a:rPr lang="ko-KR" altLang="en-US" dirty="0"/>
              <a:t> 이 이야기는 우리에게 어떤 교훈을 주고 있나요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A0C0E7-5C58-814F-AAB9-1CF82528A29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Content Placeholder 7" descr="A picture containing indoor, table, small, sitting&#10;&#10;Description automatically generated">
            <a:extLst>
              <a:ext uri="{FF2B5EF4-FFF2-40B4-BE49-F238E27FC236}">
                <a16:creationId xmlns:a16="http://schemas.microsoft.com/office/drawing/2014/main" id="{ACB1C407-1A56-DF43-8D88-F304B8F02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78723"/>
            <a:ext cx="3803976" cy="31684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294582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2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2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내 꿈은 요리사</a:t>
            </a:r>
            <a:r>
              <a:rPr kumimoji="1" lang="en-US" altLang="ko-KR" dirty="0"/>
              <a:t>”</a:t>
            </a:r>
            <a:r>
              <a:rPr lang="en-US" dirty="0">
                <a:hlinkClick r:id="rId2"/>
              </a:rPr>
              <a:t> 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http://gg.gg/i6uda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F6A7A01-18F5-0E4B-8AE6-1A487819C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55" y="3753443"/>
            <a:ext cx="8045545" cy="258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9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1905"/>
          </a:xfrm>
          <a:solidFill>
            <a:srgbClr val="00B0F0"/>
          </a:solidFill>
        </p:spPr>
        <p:txBody>
          <a:bodyPr/>
          <a:lstStyle/>
          <a:p>
            <a:r>
              <a:rPr lang="en-US" sz="3600" dirty="0"/>
              <a:t>Workbook P.</a:t>
            </a:r>
            <a:r>
              <a:rPr lang="en-US" altLang="ko-KR" sz="3600" dirty="0"/>
              <a:t>11-14</a:t>
            </a:r>
            <a:r>
              <a:rPr lang="en-US" sz="3600" dirty="0"/>
              <a:t> </a:t>
            </a:r>
            <a:r>
              <a:rPr lang="en-US" sz="2800" dirty="0"/>
              <a:t>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endParaRPr lang="en-US" sz="2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BBA2E3F-2D36-394C-BEDF-00CC3F92F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5856" y="2447451"/>
            <a:ext cx="5410944" cy="367871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113FFD0D-7A16-5049-B049-F5B840306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55" y="1227639"/>
            <a:ext cx="8185514" cy="50538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E5D5AE-5584-D244-ACC2-8FABDA9EAC50}"/>
              </a:ext>
            </a:extLst>
          </p:cNvPr>
          <p:cNvSpPr txBox="1"/>
          <p:nvPr/>
        </p:nvSpPr>
        <p:spPr>
          <a:xfrm>
            <a:off x="1763688" y="4653136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교사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EFC4F-011D-2340-873D-D60BEE28746D}"/>
              </a:ext>
            </a:extLst>
          </p:cNvPr>
          <p:cNvSpPr txBox="1"/>
          <p:nvPr/>
        </p:nvSpPr>
        <p:spPr>
          <a:xfrm>
            <a:off x="1763688" y="5022468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기자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6AB19A-A042-4849-BE3F-1F259039C082}"/>
              </a:ext>
            </a:extLst>
          </p:cNvPr>
          <p:cNvSpPr txBox="1"/>
          <p:nvPr/>
        </p:nvSpPr>
        <p:spPr>
          <a:xfrm>
            <a:off x="1763688" y="5328483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소방관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216D99-735F-A240-AA92-F1336D299AE1}"/>
              </a:ext>
            </a:extLst>
          </p:cNvPr>
          <p:cNvSpPr txBox="1"/>
          <p:nvPr/>
        </p:nvSpPr>
        <p:spPr>
          <a:xfrm>
            <a:off x="1763688" y="5697815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통역사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96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69B035C-2961-F54F-88E8-017EC162F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97" y="234424"/>
            <a:ext cx="8149845" cy="5760640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E6714D0-1281-C340-B113-65EFB992A8A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70392-47DB-3041-9C14-707376DFC7D5}"/>
              </a:ext>
            </a:extLst>
          </p:cNvPr>
          <p:cNvSpPr txBox="1"/>
          <p:nvPr/>
        </p:nvSpPr>
        <p:spPr>
          <a:xfrm>
            <a:off x="4139952" y="2884294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응원하자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B8607C-2EF5-134A-992A-73BAC68C4930}"/>
              </a:ext>
            </a:extLst>
          </p:cNvPr>
          <p:cNvSpPr txBox="1"/>
          <p:nvPr/>
        </p:nvSpPr>
        <p:spPr>
          <a:xfrm>
            <a:off x="2771800" y="3779748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노력하면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091361-BB99-0B45-AC6B-6458FB20F2AF}"/>
              </a:ext>
            </a:extLst>
          </p:cNvPr>
          <p:cNvSpPr txBox="1"/>
          <p:nvPr/>
        </p:nvSpPr>
        <p:spPr>
          <a:xfrm>
            <a:off x="2915816" y="4571836"/>
            <a:ext cx="424847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관심이 많구나</a:t>
            </a:r>
            <a:r>
              <a:rPr lang="en-US" altLang="ko-KR" dirty="0"/>
              <a:t>(</a:t>
            </a:r>
            <a:r>
              <a:rPr lang="ko-KR" altLang="en-US" dirty="0"/>
              <a:t>많네요</a:t>
            </a:r>
            <a:r>
              <a:rPr lang="en-US" altLang="ko-KR" dirty="0"/>
              <a:t>,</a:t>
            </a:r>
            <a:r>
              <a:rPr lang="ko-KR" altLang="en-US" dirty="0"/>
              <a:t> 많은가 봐요</a:t>
            </a:r>
            <a:r>
              <a:rPr lang="en-US" altLang="ko-KR" dirty="0"/>
              <a:t>).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6C8377-39EF-8A46-9741-CD6ACDF77A57}"/>
              </a:ext>
            </a:extLst>
          </p:cNvPr>
          <p:cNvSpPr txBox="1"/>
          <p:nvPr/>
        </p:nvSpPr>
        <p:spPr>
          <a:xfrm>
            <a:off x="4572000" y="5291916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별로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770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학습목표 및 내용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1F29DC11-764F-F34B-A4EA-0F1326CB1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822960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E6D46559-43EE-4246-8D93-56495D664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31" y="71499"/>
            <a:ext cx="8311337" cy="5994921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4E6F0EBA-F775-844C-B4F6-7B599B289C0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C722C1-782F-8443-827F-53C7BA31B98F}"/>
              </a:ext>
            </a:extLst>
          </p:cNvPr>
          <p:cNvSpPr txBox="1"/>
          <p:nvPr/>
        </p:nvSpPr>
        <p:spPr>
          <a:xfrm>
            <a:off x="2267744" y="269962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빵이든지 밥이든지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D98CB-928C-FB47-A2DC-B20647A40F82}"/>
              </a:ext>
            </a:extLst>
          </p:cNvPr>
          <p:cNvSpPr txBox="1"/>
          <p:nvPr/>
        </p:nvSpPr>
        <p:spPr>
          <a:xfrm>
            <a:off x="3059832" y="356372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책이든지 신문이든지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D24C5F-87F6-6D42-916C-66B67C050AA5}"/>
              </a:ext>
            </a:extLst>
          </p:cNvPr>
          <p:cNvSpPr txBox="1"/>
          <p:nvPr/>
        </p:nvSpPr>
        <p:spPr>
          <a:xfrm>
            <a:off x="2267744" y="435581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아침이든지 저녁이든지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F0F1E5-0F0B-3444-B185-0EDDEF53A77A}"/>
              </a:ext>
            </a:extLst>
          </p:cNvPr>
          <p:cNvSpPr txBox="1"/>
          <p:nvPr/>
        </p:nvSpPr>
        <p:spPr>
          <a:xfrm>
            <a:off x="2555776" y="514790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>
                <a:solidFill>
                  <a:srgbClr val="0070C0"/>
                </a:solidFill>
              </a:rPr>
              <a:t>의사든지</a:t>
            </a:r>
            <a:r>
              <a:rPr lang="ko-KR" altLang="en-US" b="1" dirty="0">
                <a:solidFill>
                  <a:srgbClr val="0070C0"/>
                </a:solidFill>
              </a:rPr>
              <a:t> </a:t>
            </a:r>
            <a:r>
              <a:rPr lang="ko-KR" altLang="en-US" b="1" dirty="0" err="1">
                <a:solidFill>
                  <a:srgbClr val="0070C0"/>
                </a:solidFill>
              </a:rPr>
              <a:t>간호사든지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456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121F8E8-7325-D541-8250-B1DB0C4A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30" y="40650"/>
            <a:ext cx="7714978" cy="6165304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9117CDF-DAEB-254D-88D6-71EE4F0DD70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3CCAE6-DAA7-6849-A54C-4FDA5F0FC84B}"/>
              </a:ext>
            </a:extLst>
          </p:cNvPr>
          <p:cNvSpPr txBox="1"/>
          <p:nvPr/>
        </p:nvSpPr>
        <p:spPr>
          <a:xfrm>
            <a:off x="3923928" y="2226350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rgbClr val="FF0000"/>
                </a:solidFill>
              </a:rPr>
              <a:t>언제든지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972215-DA9E-E946-960C-81C77917EDD5}"/>
              </a:ext>
            </a:extLst>
          </p:cNvPr>
          <p:cNvSpPr txBox="1"/>
          <p:nvPr/>
        </p:nvSpPr>
        <p:spPr>
          <a:xfrm>
            <a:off x="3491880" y="3284984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rgbClr val="FF0000"/>
                </a:solidFill>
              </a:rPr>
              <a:t>김밥이든지 </a:t>
            </a:r>
            <a:r>
              <a:rPr lang="ko-KR" altLang="en-US" sz="1600" b="1" dirty="0" err="1">
                <a:solidFill>
                  <a:srgbClr val="FF0000"/>
                </a:solidFill>
              </a:rPr>
              <a:t>샌드위치든지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C5DB19-8D07-A24D-AE67-F4B9EC1376A2}"/>
              </a:ext>
            </a:extLst>
          </p:cNvPr>
          <p:cNvSpPr txBox="1"/>
          <p:nvPr/>
        </p:nvSpPr>
        <p:spPr>
          <a:xfrm>
            <a:off x="5145561" y="4330104"/>
            <a:ext cx="972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뭐든지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D8DFE3-8050-2747-8027-7F52D4472184}"/>
              </a:ext>
            </a:extLst>
          </p:cNvPr>
          <p:cNvSpPr txBox="1"/>
          <p:nvPr/>
        </p:nvSpPr>
        <p:spPr>
          <a:xfrm>
            <a:off x="4283968" y="5373216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rgbClr val="FF0000"/>
                </a:solidFill>
              </a:rPr>
              <a:t>연극이든지 </a:t>
            </a:r>
            <a:r>
              <a:rPr lang="ko-KR" altLang="en-US" sz="1600" b="1" dirty="0" err="1">
                <a:solidFill>
                  <a:srgbClr val="FF0000"/>
                </a:solidFill>
              </a:rPr>
              <a:t>노래든지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440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485911E-8076-4648-A944-C3C1499B9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546584" cy="5472608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EBA67EC-93CD-E840-B359-01DB6E8C8A4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4FD11C-340D-FD4C-98B8-D646172FD67C}"/>
              </a:ext>
            </a:extLst>
          </p:cNvPr>
          <p:cNvSpPr txBox="1"/>
          <p:nvPr/>
        </p:nvSpPr>
        <p:spPr>
          <a:xfrm>
            <a:off x="2267744" y="3356992"/>
            <a:ext cx="1512168" cy="338554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되기 위해서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4785A6-9AF6-7F40-9EBD-C8426FBB4448}"/>
              </a:ext>
            </a:extLst>
          </p:cNvPr>
          <p:cNvSpPr txBox="1"/>
          <p:nvPr/>
        </p:nvSpPr>
        <p:spPr>
          <a:xfrm>
            <a:off x="3250148" y="3861048"/>
            <a:ext cx="1728192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꽃을 사기 위해서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A5FCD9-1BF5-D248-A484-2C300B3807B0}"/>
              </a:ext>
            </a:extLst>
          </p:cNvPr>
          <p:cNvSpPr txBox="1"/>
          <p:nvPr/>
        </p:nvSpPr>
        <p:spPr>
          <a:xfrm>
            <a:off x="1619672" y="4402387"/>
            <a:ext cx="1872208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건강해지기 위해서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7A4EA-3303-7446-B54F-F8AF5E0601BD}"/>
              </a:ext>
            </a:extLst>
          </p:cNvPr>
          <p:cNvSpPr txBox="1"/>
          <p:nvPr/>
        </p:nvSpPr>
        <p:spPr>
          <a:xfrm>
            <a:off x="2627784" y="4941168"/>
            <a:ext cx="1728192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1600" dirty="0"/>
              <a:t>일어나기 위해서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90322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C6BE697-08EF-A341-B7F4-244B8D1EC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7857776" cy="5684707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063B2FA-D300-144C-BE8C-377ADF49D751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52C9C9-9213-CA41-B90C-47E095F7667D}"/>
              </a:ext>
            </a:extLst>
          </p:cNvPr>
          <p:cNvSpPr txBox="1"/>
          <p:nvPr/>
        </p:nvSpPr>
        <p:spPr>
          <a:xfrm>
            <a:off x="3419872" y="4221088"/>
            <a:ext cx="47525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세계 여행을 하기 위해서 돈을 모으고 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C724DA-3ACC-4840-9CF3-556503F690E6}"/>
              </a:ext>
            </a:extLst>
          </p:cNvPr>
          <p:cNvSpPr txBox="1"/>
          <p:nvPr/>
        </p:nvSpPr>
        <p:spPr>
          <a:xfrm>
            <a:off x="2663788" y="4622537"/>
            <a:ext cx="493254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친구를 초대하기 위해서 이메일을 쓰고 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6118A-9A75-B94B-BBEA-03B17A4CE89A}"/>
              </a:ext>
            </a:extLst>
          </p:cNvPr>
          <p:cNvSpPr txBox="1"/>
          <p:nvPr/>
        </p:nvSpPr>
        <p:spPr>
          <a:xfrm>
            <a:off x="2987824" y="5022468"/>
            <a:ext cx="46805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엄마를 도와 드리기 위해서 설거지를 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4B1770-FAC1-F545-8F9B-9915F6B2719B}"/>
              </a:ext>
            </a:extLst>
          </p:cNvPr>
          <p:cNvSpPr txBox="1"/>
          <p:nvPr/>
        </p:nvSpPr>
        <p:spPr>
          <a:xfrm>
            <a:off x="3923928" y="5517232"/>
            <a:ext cx="45365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필요한 책을 빌리기 위해서 도서관에 가요</a:t>
            </a:r>
            <a:r>
              <a:rPr lang="en-US" altLang="ko-KR" dirty="0"/>
              <a:t>.</a:t>
            </a:r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1C6E0A-B89D-8843-BA33-E4314161B881}"/>
              </a:ext>
            </a:extLst>
          </p:cNvPr>
          <p:cNvCxnSpPr/>
          <p:nvPr/>
        </p:nvCxnSpPr>
        <p:spPr>
          <a:xfrm flipV="1">
            <a:off x="3419872" y="1628800"/>
            <a:ext cx="2736304" cy="432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918B0CD-D32F-B942-97B8-66763DDD9EE1}"/>
              </a:ext>
            </a:extLst>
          </p:cNvPr>
          <p:cNvCxnSpPr/>
          <p:nvPr/>
        </p:nvCxnSpPr>
        <p:spPr>
          <a:xfrm flipV="1">
            <a:off x="3419872" y="2132856"/>
            <a:ext cx="2736304" cy="3600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AB80877-44FC-3540-9704-2BF6503BB693}"/>
              </a:ext>
            </a:extLst>
          </p:cNvPr>
          <p:cNvCxnSpPr/>
          <p:nvPr/>
        </p:nvCxnSpPr>
        <p:spPr>
          <a:xfrm>
            <a:off x="3419872" y="2996952"/>
            <a:ext cx="2736304" cy="3600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48A86C9-4158-8945-B261-89F49CBE97E6}"/>
              </a:ext>
            </a:extLst>
          </p:cNvPr>
          <p:cNvCxnSpPr/>
          <p:nvPr/>
        </p:nvCxnSpPr>
        <p:spPr>
          <a:xfrm flipV="1">
            <a:off x="3419872" y="2924944"/>
            <a:ext cx="2736304" cy="5040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532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81DB425-4AA2-754C-AF7B-0225A2FE1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332656"/>
            <a:ext cx="8424936" cy="5789711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2290432-C01C-C54F-BC39-2B9019F445B7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Rounded Rectangular Callout 1">
            <a:extLst>
              <a:ext uri="{FF2B5EF4-FFF2-40B4-BE49-F238E27FC236}">
                <a16:creationId xmlns:a16="http://schemas.microsoft.com/office/drawing/2014/main" id="{898641E7-B76C-FB4A-85BF-7C2D2F863F2E}"/>
              </a:ext>
            </a:extLst>
          </p:cNvPr>
          <p:cNvSpPr/>
          <p:nvPr/>
        </p:nvSpPr>
        <p:spPr>
          <a:xfrm>
            <a:off x="7524328" y="3256923"/>
            <a:ext cx="1512168" cy="1440160"/>
          </a:xfrm>
          <a:prstGeom prst="wedgeRoundRectCallout">
            <a:avLst>
              <a:gd name="adj1" fmla="val -126874"/>
              <a:gd name="adj2" fmla="val -37800"/>
              <a:gd name="adj3" fmla="val 16667"/>
            </a:avLst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내 친구의 장래 희망은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381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39"/>
            <a:ext cx="8229600" cy="417160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dirty="0"/>
              <a:t>1.</a:t>
            </a:r>
            <a:r>
              <a:rPr lang="ko-KR" altLang="en-US" dirty="0"/>
              <a:t> </a:t>
            </a:r>
            <a:r>
              <a:rPr lang="ko-US" altLang="en-US" sz="2400" dirty="0"/>
              <a:t>오늘의</a:t>
            </a:r>
            <a:r>
              <a:rPr lang="ko-KR" altLang="en-US" sz="2400"/>
              <a:t> </a:t>
            </a:r>
            <a:r>
              <a:rPr lang="en-US" altLang="ko-KR" sz="2400" dirty="0"/>
              <a:t>2</a:t>
            </a:r>
            <a:r>
              <a:rPr lang="ko-KR" altLang="en-US" sz="2400" dirty="0"/>
              <a:t>과 문법 </a:t>
            </a:r>
            <a:r>
              <a:rPr lang="en-US" altLang="ko-US" sz="2400" dirty="0"/>
              <a:t>PPT </a:t>
            </a:r>
            <a:r>
              <a:rPr lang="ko-US" altLang="ko-US" sz="2400" dirty="0"/>
              <a:t>복습</a:t>
            </a:r>
            <a:r>
              <a:rPr lang="ko-US" altLang="en-US" sz="2400" dirty="0"/>
              <a:t>하기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직업 관련 영상 </a:t>
            </a:r>
            <a:r>
              <a:rPr lang="ko-US" altLang="ko-US" sz="2400" dirty="0"/>
              <a:t>질문에 답하기</a:t>
            </a:r>
            <a:endParaRPr lang="en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읽기의 </a:t>
            </a:r>
            <a:r>
              <a:rPr lang="en-US" altLang="ko-KR" sz="2400" dirty="0"/>
              <a:t>‘</a:t>
            </a:r>
            <a:r>
              <a:rPr lang="ko-KR" altLang="en-US" sz="2400" dirty="0"/>
              <a:t>글쓰기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숙제 공책에 쓰기</a:t>
            </a:r>
            <a:r>
              <a:rPr lang="ko-US" altLang="ko-US" sz="2400" dirty="0"/>
              <a:t> </a:t>
            </a:r>
            <a:r>
              <a:rPr lang="en-US" altLang="ko-US" sz="2400" dirty="0"/>
              <a:t> 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/>
              <a:t>Quizlet</a:t>
            </a:r>
            <a:r>
              <a:rPr lang="ko-KR" altLang="en-US" sz="2400" dirty="0"/>
              <a:t>으로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sz="2400" dirty="0"/>
              <a:t>http://gg.gg/i6uda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전래동화 </a:t>
            </a:r>
            <a:r>
              <a:rPr lang="en-US" altLang="ko-KR" sz="2400" dirty="0"/>
              <a:t>&lt;</a:t>
            </a:r>
            <a:r>
              <a:rPr lang="ko-KR" altLang="en-US" sz="2400" dirty="0"/>
              <a:t>젊어지는 샘물</a:t>
            </a:r>
            <a:r>
              <a:rPr lang="en-US" altLang="ko-KR" sz="2400" dirty="0"/>
              <a:t>&gt;</a:t>
            </a:r>
            <a:r>
              <a:rPr lang="ko-KR" altLang="en-US" sz="2400" dirty="0"/>
              <a:t>의 쓰기 숙제</a:t>
            </a:r>
            <a:r>
              <a:rPr lang="en-US" altLang="ko-KR" sz="2400" dirty="0"/>
              <a:t> 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 11-14</a:t>
            </a:r>
            <a:r>
              <a:rPr lang="ko-KR" altLang="en-US" sz="2400" dirty="0"/>
              <a:t> 문제 풀기 </a:t>
            </a:r>
            <a:r>
              <a:rPr lang="en-US" altLang="ko-KR" sz="2400" dirty="0"/>
              <a:t>(2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</a:t>
            </a:r>
            <a:r>
              <a:rPr lang="en-US" altLang="ko-US" sz="2400" dirty="0"/>
              <a:t>. </a:t>
            </a:r>
            <a:r>
              <a:rPr lang="ko-US" altLang="ko-US" sz="2400" dirty="0"/>
              <a:t>일기</a:t>
            </a:r>
            <a:r>
              <a:rPr lang="en-US" altLang="ko-US" sz="2400" dirty="0"/>
              <a:t> 1</a:t>
            </a:r>
            <a:r>
              <a:rPr lang="ko-US" altLang="ko-US" sz="2400" dirty="0"/>
              <a:t>주일</a:t>
            </a:r>
            <a:r>
              <a:rPr lang="en-US" altLang="ko-US" sz="2400" dirty="0"/>
              <a:t> 1</a:t>
            </a:r>
            <a:r>
              <a:rPr lang="ko-US" altLang="ko-US" sz="2400" dirty="0"/>
              <a:t>회</a:t>
            </a:r>
            <a:r>
              <a:rPr lang="en-US" altLang="ko-US" sz="2400" dirty="0"/>
              <a:t> </a:t>
            </a:r>
            <a:r>
              <a:rPr lang="ko-US" altLang="ko-US" sz="2400" dirty="0"/>
              <a:t>이상 </a:t>
            </a:r>
            <a:r>
              <a:rPr lang="ko-US" altLang="en-US" sz="2400" dirty="0"/>
              <a:t>쓰기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ko-US" altLang="ko-US" sz="2400" dirty="0"/>
              <a:t>읽고 내용 요약</a:t>
            </a:r>
            <a:r>
              <a:rPr lang="ko-US" altLang="en-US" sz="2400" dirty="0"/>
              <a:t> </a:t>
            </a:r>
            <a:r>
              <a:rPr lang="en-US" altLang="ko-US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5739"/>
            <a:ext cx="7831782" cy="158417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88840"/>
            <a:ext cx="7886700" cy="4244579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1</a:t>
            </a:r>
            <a:r>
              <a:rPr lang="en-US" altLang="ko-KR" sz="7200" dirty="0">
                <a:solidFill>
                  <a:schemeClr val="tx1"/>
                </a:solidFill>
              </a:rPr>
              <a:t>.</a:t>
            </a:r>
            <a:r>
              <a:rPr lang="en-US" altLang="ko-KR" sz="5600" dirty="0">
                <a:solidFill>
                  <a:schemeClr val="tx1"/>
                </a:solidFill>
              </a:rPr>
              <a:t> </a:t>
            </a:r>
            <a:r>
              <a:rPr lang="ko-KR" altLang="en-US" sz="6400" dirty="0">
                <a:solidFill>
                  <a:schemeClr val="tx1"/>
                </a:solidFill>
              </a:rPr>
              <a:t>참조 교재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 1)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 (</a:t>
            </a:r>
            <a:r>
              <a:rPr lang="ko-KR" altLang="en-US" sz="6400" dirty="0">
                <a:solidFill>
                  <a:schemeClr val="tx1"/>
                </a:solidFill>
              </a:rPr>
              <a:t>영어권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2)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범용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2.</a:t>
            </a:r>
            <a:r>
              <a:rPr lang="ko-KR" altLang="en-US" sz="6400" dirty="0">
                <a:solidFill>
                  <a:schemeClr val="tx1"/>
                </a:solidFill>
              </a:rPr>
              <a:t> 참조 자료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</a:t>
            </a:r>
            <a:r>
              <a:rPr lang="en-US" sz="6400" dirty="0">
                <a:solidFill>
                  <a:schemeClr val="tx1"/>
                </a:solidFill>
              </a:rPr>
              <a:t>KLEAR Textbook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➭ </a:t>
            </a:r>
            <a:r>
              <a:rPr lang="en-US" sz="6400" dirty="0">
                <a:solidFill>
                  <a:schemeClr val="tx1"/>
                </a:solidFill>
              </a:rPr>
              <a:t>https://kleartextbook.com/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>
                <a:solidFill>
                  <a:schemeClr val="tx1"/>
                </a:solidFill>
              </a:rPr>
              <a:t>3. </a:t>
            </a:r>
            <a:r>
              <a:rPr lang="ko-KR" altLang="en-US" sz="6400" dirty="0">
                <a:solidFill>
                  <a:schemeClr val="tx1"/>
                </a:solidFill>
              </a:rPr>
              <a:t>이미지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  </a:t>
            </a:r>
            <a:r>
              <a:rPr lang="en-US" altLang="ko-KR" sz="6400" dirty="0" err="1">
                <a:solidFill>
                  <a:schemeClr val="tx1"/>
                </a:solidFill>
              </a:rPr>
              <a:t>google.com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4.</a:t>
            </a:r>
            <a:r>
              <a:rPr lang="ko-KR" altLang="en-US" sz="6400" dirty="0">
                <a:solidFill>
                  <a:schemeClr val="tx1"/>
                </a:solidFill>
              </a:rPr>
              <a:t> 영상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 err="1">
                <a:solidFill>
                  <a:schemeClr val="tx1"/>
                </a:solidFill>
              </a:rPr>
              <a:t>Youtube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sz="6400" dirty="0">
                <a:solidFill>
                  <a:schemeClr val="tx1"/>
                </a:solidFill>
              </a:rPr>
              <a:t>https://www.youtube.com/watch?v=J9sSYM4EP94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sz="6400" dirty="0">
                <a:solidFill>
                  <a:schemeClr val="tx1"/>
                </a:solidFill>
              </a:rPr>
              <a:t>https://www.youtube.com/watch?v=S__ykXK6g4Y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sz="6400" dirty="0">
                <a:solidFill>
                  <a:schemeClr val="tx1"/>
                </a:solidFill>
              </a:rPr>
              <a:t>https://www.youtube.com/watch?v=MSqwbee3SaY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  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550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3234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323528" y="274638"/>
            <a:ext cx="2910802" cy="2588987"/>
          </a:xfrm>
          <a:prstGeom prst="wedgeEllipseCallout">
            <a:avLst>
              <a:gd name="adj1" fmla="val 50043"/>
              <a:gd name="adj2" fmla="val 91079"/>
            </a:avLst>
          </a:prstGeom>
          <a:gradFill>
            <a:gsLst>
              <a:gs pos="3000">
                <a:schemeClr val="accent6">
                  <a:tint val="50000"/>
                  <a:satMod val="300000"/>
                </a:schemeClr>
              </a:gs>
              <a:gs pos="29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여러분의 꿈은 뭐예요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292080" y="764703"/>
            <a:ext cx="3744416" cy="2232247"/>
          </a:xfrm>
          <a:prstGeom prst="wedgeEllipseCallout">
            <a:avLst>
              <a:gd name="adj1" fmla="val -14872"/>
              <a:gd name="adj2" fmla="val 86594"/>
            </a:avLst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여러분은 꿈을 이루기 위해 무엇을 하고 있어요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sz="3200" dirty="0"/>
              <a:t>P. 22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A57D9FDE-9B0F-EA4B-B203-FDF531484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923360"/>
            <a:ext cx="8856984" cy="539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427FEB8-6CDE-EA4D-BF53-BADF7F5F9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9" y="314506"/>
            <a:ext cx="8892480" cy="5963857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51A07A3-6FDC-9D45-ADAB-0338DB00EB62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01DBF90B-5A18-8740-9F70-136CFF6A5492}"/>
              </a:ext>
            </a:extLst>
          </p:cNvPr>
          <p:cNvSpPr/>
          <p:nvPr/>
        </p:nvSpPr>
        <p:spPr>
          <a:xfrm>
            <a:off x="7742863" y="4181902"/>
            <a:ext cx="1008112" cy="555527"/>
          </a:xfrm>
          <a:prstGeom prst="wedgeRectCallout">
            <a:avLst>
              <a:gd name="adj1" fmla="val -252033"/>
              <a:gd name="adj2" fmla="val -2988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교사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8FF281B-8649-2847-ABC7-6981AD45F503}"/>
              </a:ext>
            </a:extLst>
          </p:cNvPr>
          <p:cNvSpPr/>
          <p:nvPr/>
        </p:nvSpPr>
        <p:spPr>
          <a:xfrm>
            <a:off x="539552" y="3540604"/>
            <a:ext cx="936104" cy="432048"/>
          </a:xfrm>
          <a:prstGeom prst="wedgeRectCallout">
            <a:avLst>
              <a:gd name="adj1" fmla="val 245628"/>
              <a:gd name="adj2" fmla="val -7145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소방관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EE80A2DD-EA0E-4449-A503-2C34FA2F56E3}"/>
              </a:ext>
            </a:extLst>
          </p:cNvPr>
          <p:cNvSpPr/>
          <p:nvPr/>
        </p:nvSpPr>
        <p:spPr>
          <a:xfrm>
            <a:off x="7733860" y="2677070"/>
            <a:ext cx="1038268" cy="546518"/>
          </a:xfrm>
          <a:prstGeom prst="wedgeRectCallout">
            <a:avLst>
              <a:gd name="adj1" fmla="val -143842"/>
              <a:gd name="adj2" fmla="val 2499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요리사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519C2557-0158-E945-A9C2-93A03E232AFA}"/>
              </a:ext>
            </a:extLst>
          </p:cNvPr>
          <p:cNvSpPr/>
          <p:nvPr/>
        </p:nvSpPr>
        <p:spPr>
          <a:xfrm>
            <a:off x="539552" y="2820524"/>
            <a:ext cx="936104" cy="432048"/>
          </a:xfrm>
          <a:prstGeom prst="wedgeRectCallout">
            <a:avLst>
              <a:gd name="adj1" fmla="val 309306"/>
              <a:gd name="adj2" fmla="val -5766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가수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B7959AAC-6A86-DE42-A82B-0E9093F7B8F8}"/>
              </a:ext>
            </a:extLst>
          </p:cNvPr>
          <p:cNvSpPr/>
          <p:nvPr/>
        </p:nvSpPr>
        <p:spPr>
          <a:xfrm>
            <a:off x="539552" y="2126668"/>
            <a:ext cx="936104" cy="438236"/>
          </a:xfrm>
          <a:prstGeom prst="wedgeRectCallout">
            <a:avLst>
              <a:gd name="adj1" fmla="val 449027"/>
              <a:gd name="adj2" fmla="val 6250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군인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B063C89D-FE61-004C-84B3-7C6722497134}"/>
              </a:ext>
            </a:extLst>
          </p:cNvPr>
          <p:cNvSpPr/>
          <p:nvPr/>
        </p:nvSpPr>
        <p:spPr>
          <a:xfrm>
            <a:off x="611560" y="4293097"/>
            <a:ext cx="864096" cy="432047"/>
          </a:xfrm>
          <a:prstGeom prst="wedgeRectCallout">
            <a:avLst>
              <a:gd name="adj1" fmla="val 109100"/>
              <a:gd name="adj2" fmla="val -1787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경찰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4525766C-B09F-584E-8AE0-2839E0A98D0F}"/>
              </a:ext>
            </a:extLst>
          </p:cNvPr>
          <p:cNvSpPr/>
          <p:nvPr/>
        </p:nvSpPr>
        <p:spPr>
          <a:xfrm>
            <a:off x="7743953" y="4912336"/>
            <a:ext cx="1008112" cy="504056"/>
          </a:xfrm>
          <a:prstGeom prst="wedgeRectCallout">
            <a:avLst>
              <a:gd name="adj1" fmla="val -106945"/>
              <a:gd name="adj2" fmla="val -247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의사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B0E8AA1B-7B18-F14D-9AA3-51ED8CCA6732}"/>
              </a:ext>
            </a:extLst>
          </p:cNvPr>
          <p:cNvSpPr/>
          <p:nvPr/>
        </p:nvSpPr>
        <p:spPr>
          <a:xfrm>
            <a:off x="7712707" y="2039324"/>
            <a:ext cx="1167206" cy="438236"/>
          </a:xfrm>
          <a:prstGeom prst="wedgeRectCallout">
            <a:avLst>
              <a:gd name="adj1" fmla="val -119751"/>
              <a:gd name="adj2" fmla="val -2465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운동선수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ABE1670D-91BD-5F42-AE81-EFA8F8E51B19}"/>
              </a:ext>
            </a:extLst>
          </p:cNvPr>
          <p:cNvSpPr/>
          <p:nvPr/>
        </p:nvSpPr>
        <p:spPr>
          <a:xfrm>
            <a:off x="7712707" y="3442920"/>
            <a:ext cx="1038268" cy="504056"/>
          </a:xfrm>
          <a:prstGeom prst="wedgeRectCallout">
            <a:avLst>
              <a:gd name="adj1" fmla="val -329163"/>
              <a:gd name="adj2" fmla="val -2935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기자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8050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1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2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2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내 꿈은 요리사</a:t>
            </a:r>
            <a:r>
              <a:rPr kumimoji="1" lang="en-US" altLang="ko-KR" dirty="0"/>
              <a:t>”</a:t>
            </a:r>
            <a:r>
              <a:rPr lang="en-US" dirty="0">
                <a:hlinkClick r:id="rId2"/>
              </a:rPr>
              <a:t> 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http://gg.gg/i6uda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F6A7A01-18F5-0E4B-8AE6-1A487819C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55" y="3429000"/>
            <a:ext cx="8045545" cy="290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1E4B-3037-A745-8EE3-1482FD74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280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다음 대화를 잘 들어보세요</a:t>
            </a:r>
            <a:r>
              <a:rPr lang="en-US" altLang="ko-KR" sz="4000" dirty="0"/>
              <a:t>.</a:t>
            </a:r>
            <a:r>
              <a:rPr lang="ko-KR" altLang="en-US" sz="4000" dirty="0"/>
              <a:t> </a:t>
            </a:r>
            <a:r>
              <a:rPr lang="en-US" altLang="ko-KR" sz="3200" dirty="0"/>
              <a:t>P.23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D8DF9AB-C6E0-E645-9E0E-BE28B7C462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6F2D1E1B-1426-0943-BBDB-A715F2678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3432"/>
            <a:ext cx="8229600" cy="515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7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3131</TotalTime>
  <Words>1690</Words>
  <Application>Microsoft Office PowerPoint</Application>
  <PresentationFormat>On-screen Show (4:3)</PresentationFormat>
  <Paragraphs>319</Paragraphs>
  <Slides>47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Gill Sans</vt:lpstr>
      <vt:lpstr>굴림</vt:lpstr>
      <vt:lpstr>맑은 고딕</vt:lpstr>
      <vt:lpstr>Arial</vt:lpstr>
      <vt:lpstr>Calibri</vt:lpstr>
      <vt:lpstr>Times New Roman</vt:lpstr>
      <vt:lpstr>Default Design</vt:lpstr>
      <vt:lpstr>     재외동포를 위한 한국어(영어권)   4-1 </vt:lpstr>
      <vt:lpstr>재외동포를 위한 한국어 4-1   2과  내 꿈은 요리사  My dream is to become a chef  </vt:lpstr>
      <vt:lpstr> 교과서 P. 21을 펴세요.</vt:lpstr>
      <vt:lpstr>학습목표 및 내용</vt:lpstr>
      <vt:lpstr>이야기해 보세요! </vt:lpstr>
      <vt:lpstr>새 단어 P. 22</vt:lpstr>
      <vt:lpstr>PowerPoint Presentation</vt:lpstr>
      <vt:lpstr>L 2 Quizlet 단어 연습 </vt:lpstr>
      <vt:lpstr>다음 대화를 잘 들어보세요. P.23</vt:lpstr>
      <vt:lpstr>  대화 듣기</vt:lpstr>
      <vt:lpstr>문법 및 표현 P. 24</vt:lpstr>
      <vt:lpstr>- (이)든지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문법 및 표현  P.24</vt:lpstr>
      <vt:lpstr>~기 위해서</vt:lpstr>
      <vt:lpstr>~기 위해서</vt:lpstr>
      <vt:lpstr>PowerPoint Presentation</vt:lpstr>
      <vt:lpstr>PowerPoint Presentation</vt:lpstr>
      <vt:lpstr>듣고 말해 봐요   P.26</vt:lpstr>
      <vt:lpstr>듣고 말하기 </vt:lpstr>
      <vt:lpstr>듣고 말하기</vt:lpstr>
      <vt:lpstr>말하기</vt:lpstr>
      <vt:lpstr>“우리는 커서 뭐가 될까요?” (동요)</vt:lpstr>
      <vt:lpstr>이야기해 봅시다</vt:lpstr>
      <vt:lpstr>  읽고 써 봐요 (쓰기 과제)  P.28</vt:lpstr>
      <vt:lpstr>PowerPoint Presentation</vt:lpstr>
      <vt:lpstr>PowerPoint Presentation</vt:lpstr>
      <vt:lpstr>PowerPoint Presentation</vt:lpstr>
      <vt:lpstr>PowerPoint Presentation</vt:lpstr>
      <vt:lpstr>&lt;젊어지는 샘물&gt;   전래동화</vt:lpstr>
      <vt:lpstr>“젊어지는 샘물”  (쓰기 숙제)</vt:lpstr>
      <vt:lpstr>L 2 Quizlet 단어 연습 </vt:lpstr>
      <vt:lpstr>Workbook P.11-14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463</cp:revision>
  <dcterms:created xsi:type="dcterms:W3CDTF">2008-02-12T07:53:45Z</dcterms:created>
  <dcterms:modified xsi:type="dcterms:W3CDTF">2020-05-16T17:10:17Z</dcterms:modified>
</cp:coreProperties>
</file>